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8" r:id="rId2"/>
  </p:sldMasterIdLst>
  <p:notesMasterIdLst>
    <p:notesMasterId r:id="rId15"/>
  </p:notesMasterIdLst>
  <p:sldIdLst>
    <p:sldId id="269" r:id="rId3"/>
    <p:sldId id="2201" r:id="rId4"/>
    <p:sldId id="4605" r:id="rId5"/>
    <p:sldId id="3160" r:id="rId6"/>
    <p:sldId id="3159" r:id="rId7"/>
    <p:sldId id="4606" r:id="rId8"/>
    <p:sldId id="4521" r:id="rId9"/>
    <p:sldId id="4531" r:id="rId10"/>
    <p:sldId id="4526" r:id="rId11"/>
    <p:sldId id="4568" r:id="rId12"/>
    <p:sldId id="4607" r:id="rId13"/>
    <p:sldId id="4608" r:id="rId14"/>
  </p:sldIdLst>
  <p:sldSz cx="12192000" cy="6858000"/>
  <p:notesSz cx="7315200" cy="12344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uickLogic" id="{45C0E321-6240-4251-876B-C218C507DCCE}">
          <p14:sldIdLst>
            <p14:sldId id="269"/>
            <p14:sldId id="2201"/>
            <p14:sldId id="4605"/>
            <p14:sldId id="3160"/>
            <p14:sldId id="3159"/>
            <p14:sldId id="4606"/>
            <p14:sldId id="4521"/>
            <p14:sldId id="4531"/>
            <p14:sldId id="4526"/>
            <p14:sldId id="4568"/>
            <p14:sldId id="4607"/>
            <p14:sldId id="46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88" userDrawn="1">
          <p15:clr>
            <a:srgbClr val="A4A3A4"/>
          </p15:clr>
        </p15:guide>
        <p15:guide id="3" pos="5856">
          <p15:clr>
            <a:srgbClr val="A4A3A4"/>
          </p15:clr>
        </p15:guide>
        <p15:guide id="4" orient="horz" pos="2232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576">
          <p15:clr>
            <a:srgbClr val="A4A3A4"/>
          </p15:clr>
        </p15:guide>
        <p15:guide id="7" orient="horz" pos="2148">
          <p15:clr>
            <a:srgbClr val="A4A3A4"/>
          </p15:clr>
        </p15:guide>
        <p15:guide id="8" orient="horz" pos="2322">
          <p15:clr>
            <a:srgbClr val="A4A3A4"/>
          </p15:clr>
        </p15:guide>
        <p15:guide id="9" orient="horz" pos="672" userDrawn="1">
          <p15:clr>
            <a:srgbClr val="A4A3A4"/>
          </p15:clr>
        </p15:guide>
        <p15:guide id="10" pos="3756">
          <p15:clr>
            <a:srgbClr val="A4A3A4"/>
          </p15:clr>
        </p15:guide>
        <p15:guide id="11" pos="3924">
          <p15:clr>
            <a:srgbClr val="A4A3A4"/>
          </p15:clr>
        </p15:guide>
        <p15:guide id="12" pos="270">
          <p15:clr>
            <a:srgbClr val="A4A3A4"/>
          </p15:clr>
        </p15:guide>
        <p15:guide id="13" pos="74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drea V" initials="AV" lastIdx="6" clrIdx="6"/>
  <p:cmAuthor id="1" name="Sue Cheung" initials="SC" lastIdx="8" clrIdx="0"/>
  <p:cmAuthor id="2" name="Sue Cheung" initials="SC [2]" lastIdx="2" clrIdx="1"/>
  <p:cmAuthor id="3" name="Moriah Shilton" initials="MS" lastIdx="2" clrIdx="2"/>
  <p:cmAuthor id="4" name="Andrea Vedanayagam" initials="AV" lastIdx="1" clrIdx="3"/>
  <p:cmAuthor id="5" name="Jim Fanucchi" initials="JF" lastIdx="1" clrIdx="4"/>
  <p:cmAuthor id="6" name="Brian Faith" initials="BF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2E3192"/>
    <a:srgbClr val="3175F2"/>
    <a:srgbClr val="FFFFFF"/>
    <a:srgbClr val="ED7D2F"/>
    <a:srgbClr val="404040"/>
    <a:srgbClr val="C65F36"/>
    <a:srgbClr val="3B3B3B"/>
    <a:srgbClr val="1EA2F2"/>
    <a:srgbClr val="E23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8" autoAdjust="0"/>
    <p:restoredTop sz="94671" autoAdjust="0"/>
  </p:normalViewPr>
  <p:slideViewPr>
    <p:cSldViewPr snapToGrid="0">
      <p:cViewPr varScale="1">
        <p:scale>
          <a:sx n="91" d="100"/>
          <a:sy n="91" d="100"/>
        </p:scale>
        <p:origin x="114" y="336"/>
      </p:cViewPr>
      <p:guideLst>
        <p:guide orient="horz" pos="2160"/>
        <p:guide pos="3888"/>
        <p:guide pos="5856"/>
        <p:guide orient="horz" pos="2232"/>
        <p:guide orient="horz" pos="3888"/>
        <p:guide orient="horz" pos="576"/>
        <p:guide orient="horz" pos="2148"/>
        <p:guide orient="horz" pos="2322"/>
        <p:guide orient="horz" pos="672"/>
        <p:guide pos="3756"/>
        <p:guide pos="3924"/>
        <p:guide pos="270"/>
        <p:guide pos="74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4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619364"/>
          </a:xfrm>
          <a:prstGeom prst="rect">
            <a:avLst/>
          </a:prstGeom>
        </p:spPr>
        <p:txBody>
          <a:bodyPr vert="horz" lIns="113229" tIns="56615" rIns="113229" bIns="56615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619364"/>
          </a:xfrm>
          <a:prstGeom prst="rect">
            <a:avLst/>
          </a:prstGeom>
        </p:spPr>
        <p:txBody>
          <a:bodyPr vert="horz" lIns="113229" tIns="56615" rIns="113229" bIns="56615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</a:defRPr>
            </a:lvl1pPr>
          </a:lstStyle>
          <a:p>
            <a:pPr>
              <a:defRPr/>
            </a:pPr>
            <a:fld id="{3EC03D9F-3FCC-463C-8E68-65A140310C1C}" type="datetimeFigureOut">
              <a:rPr lang="en-US"/>
              <a:pPr>
                <a:defRPr/>
              </a:pPr>
              <a:t>3/29/2021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3229" tIns="56615" rIns="113229" bIns="5661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5940742"/>
            <a:ext cx="5852160" cy="4860609"/>
          </a:xfrm>
          <a:prstGeom prst="rect">
            <a:avLst/>
          </a:prstGeom>
        </p:spPr>
        <p:txBody>
          <a:bodyPr vert="horz" lIns="113229" tIns="56615" rIns="113229" bIns="56615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725042"/>
            <a:ext cx="3169920" cy="619362"/>
          </a:xfrm>
          <a:prstGeom prst="rect">
            <a:avLst/>
          </a:prstGeom>
        </p:spPr>
        <p:txBody>
          <a:bodyPr vert="horz" lIns="113229" tIns="56615" rIns="113229" bIns="56615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11725042"/>
            <a:ext cx="3169920" cy="619362"/>
          </a:xfrm>
          <a:prstGeom prst="rect">
            <a:avLst/>
          </a:prstGeom>
        </p:spPr>
        <p:txBody>
          <a:bodyPr vert="horz" lIns="113229" tIns="56615" rIns="113229" bIns="56615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500">
                <a:latin typeface="+mn-lt"/>
              </a:defRPr>
            </a:lvl1pPr>
          </a:lstStyle>
          <a:p>
            <a:pPr>
              <a:defRPr/>
            </a:pPr>
            <a:fld id="{9C46FC2A-E46C-4731-BCFF-B66EFB7C91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519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6FC2A-E46C-4731-BCFF-B66EFB7C915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for this application, we look at a 32-bit RISC-V core, MCU class, hence very low power, and tightly coupled with </a:t>
            </a:r>
            <a:r>
              <a:rPr lang="en-US" dirty="0" err="1"/>
              <a:t>eFPGA</a:t>
            </a:r>
            <a:r>
              <a:rPr lang="en-US" dirty="0"/>
              <a:t> logic, couple of MAC blocks and some RAM blocks, and ran the trained dataset for visual wake words from </a:t>
            </a:r>
            <a:r>
              <a:rPr lang="en-US" dirty="0" err="1"/>
              <a:t>tensorflow</a:t>
            </a:r>
            <a:r>
              <a:rPr lang="en-US" dirty="0"/>
              <a:t> lite.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46FC2A-E46C-4731-BCFF-B66EFB7C915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26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420164"/>
            <a:ext cx="12192000" cy="91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8438" y="450850"/>
            <a:ext cx="27400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42" y="2532888"/>
            <a:ext cx="9620717" cy="824752"/>
          </a:xfrm>
        </p:spPr>
        <p:txBody>
          <a:bodyPr anchor="b">
            <a:normAutofit/>
          </a:bodyPr>
          <a:lstStyle>
            <a:lvl1pPr algn="l">
              <a:defRPr sz="4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82700" y="3438144"/>
            <a:ext cx="9626600" cy="383312"/>
          </a:xfrm>
        </p:spPr>
        <p:txBody>
          <a:bodyPr anchor="ctr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lang="en-US" sz="2200" dirty="0" smtClean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82700" y="3904488"/>
            <a:ext cx="9623425" cy="417512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lang="en-US" sz="2200" dirty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330" y="5420164"/>
            <a:ext cx="1388533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740" y="5420164"/>
            <a:ext cx="1388533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601" y="5420164"/>
            <a:ext cx="1388533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4274" y="5420164"/>
            <a:ext cx="1388533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467" y="5420164"/>
            <a:ext cx="1388533" cy="914400"/>
          </a:xfrm>
          <a:prstGeom prst="rect">
            <a:avLst/>
          </a:prstGeom>
        </p:spPr>
      </p:pic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-833438" y="0"/>
            <a:ext cx="463550" cy="463550"/>
          </a:xfrm>
          <a:prstGeom prst="rect">
            <a:avLst/>
          </a:prstGeom>
          <a:solidFill>
            <a:srgbClr val="7A8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122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137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164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6" name="Rectangle 8"/>
          <p:cNvSpPr>
            <a:spLocks noChangeArrowheads="1"/>
          </p:cNvSpPr>
          <p:nvPr userDrawn="1"/>
        </p:nvSpPr>
        <p:spPr bwMode="auto">
          <a:xfrm>
            <a:off x="-833438" y="794702"/>
            <a:ext cx="463550" cy="461963"/>
          </a:xfrm>
          <a:prstGeom prst="rect">
            <a:avLst/>
          </a:prstGeom>
          <a:solidFill>
            <a:srgbClr val="E33A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227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58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64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 userDrawn="1"/>
        </p:nvSpPr>
        <p:spPr bwMode="auto">
          <a:xfrm>
            <a:off x="-833438" y="1564640"/>
            <a:ext cx="463550" cy="461963"/>
          </a:xfrm>
          <a:prstGeom prst="rect">
            <a:avLst/>
          </a:prstGeom>
          <a:solidFill>
            <a:srgbClr val="2F36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142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-833438" y="2274252"/>
            <a:ext cx="463550" cy="460375"/>
          </a:xfrm>
          <a:prstGeom prst="rect">
            <a:avLst/>
          </a:prstGeom>
          <a:solidFill>
            <a:srgbClr val="01A2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  <a:br>
              <a:rPr lang="pt-BR" sz="600" dirty="0">
                <a:solidFill>
                  <a:schemeClr val="bg1"/>
                </a:solidFill>
              </a:rPr>
            </a:br>
            <a:r>
              <a:rPr lang="pt-BR" sz="600" dirty="0">
                <a:solidFill>
                  <a:schemeClr val="bg1"/>
                </a:solidFill>
              </a:rPr>
              <a:t>G: 162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9" name="Rectangle 11"/>
          <p:cNvSpPr>
            <a:spLocks noChangeArrowheads="1"/>
          </p:cNvSpPr>
          <p:nvPr userDrawn="1"/>
        </p:nvSpPr>
        <p:spPr bwMode="auto">
          <a:xfrm>
            <a:off x="-833438" y="3060065"/>
            <a:ext cx="463550" cy="461963"/>
          </a:xfrm>
          <a:prstGeom prst="rect">
            <a:avLst/>
          </a:prstGeom>
          <a:solidFill>
            <a:srgbClr val="017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113 B: 180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0" name="Rectangle 12"/>
          <p:cNvSpPr>
            <a:spLocks noChangeArrowheads="1"/>
          </p:cNvSpPr>
          <p:nvPr userDrawn="1"/>
        </p:nvSpPr>
        <p:spPr bwMode="auto">
          <a:xfrm>
            <a:off x="-833438" y="3768090"/>
            <a:ext cx="463550" cy="461963"/>
          </a:xfrm>
          <a:prstGeom prst="rect">
            <a:avLst/>
          </a:prstGeom>
          <a:solidFill>
            <a:srgbClr val="A8B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168</a:t>
            </a:r>
          </a:p>
          <a:p>
            <a:r>
              <a:rPr lang="pt-BR" sz="600" dirty="0"/>
              <a:t>G: 177</a:t>
            </a:r>
          </a:p>
          <a:p>
            <a:r>
              <a:rPr lang="pt-BR" sz="600" dirty="0"/>
              <a:t>B: 183</a:t>
            </a:r>
            <a:endParaRPr lang="en-US" sz="600" dirty="0"/>
          </a:p>
        </p:txBody>
      </p:sp>
      <p:sp>
        <p:nvSpPr>
          <p:cNvPr id="21" name="Rectangle 13"/>
          <p:cNvSpPr>
            <a:spLocks noChangeArrowheads="1"/>
          </p:cNvSpPr>
          <p:nvPr userDrawn="1"/>
        </p:nvSpPr>
        <p:spPr bwMode="auto">
          <a:xfrm>
            <a:off x="-833438" y="4425315"/>
            <a:ext cx="463550" cy="463550"/>
          </a:xfrm>
          <a:prstGeom prst="rect">
            <a:avLst/>
          </a:prstGeom>
          <a:solidFill>
            <a:srgbClr val="ED7D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237 G: 125 B: 47</a:t>
            </a:r>
            <a:endParaRPr lang="en-US" sz="600" dirty="0"/>
          </a:p>
        </p:txBody>
      </p:sp>
      <p:sp>
        <p:nvSpPr>
          <p:cNvPr id="22" name="Rectangle 14"/>
          <p:cNvSpPr>
            <a:spLocks noChangeArrowheads="1"/>
          </p:cNvSpPr>
          <p:nvPr userDrawn="1"/>
        </p:nvSpPr>
        <p:spPr bwMode="auto">
          <a:xfrm>
            <a:off x="-833438" y="5041265"/>
            <a:ext cx="463550" cy="463550"/>
          </a:xfrm>
          <a:prstGeom prst="rect">
            <a:avLst/>
          </a:prstGeom>
          <a:solidFill>
            <a:srgbClr val="2E2E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46 G: 46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46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3" name="Rectangle 15"/>
          <p:cNvSpPr>
            <a:spLocks noChangeArrowheads="1"/>
          </p:cNvSpPr>
          <p:nvPr userDrawn="1"/>
        </p:nvSpPr>
        <p:spPr bwMode="auto">
          <a:xfrm>
            <a:off x="-833438" y="5776277"/>
            <a:ext cx="463550" cy="460375"/>
          </a:xfrm>
          <a:prstGeom prst="rect">
            <a:avLst/>
          </a:prstGeom>
          <a:solidFill>
            <a:srgbClr val="7518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117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24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4" name="Rectangle 16"/>
          <p:cNvSpPr>
            <a:spLocks noChangeArrowheads="1"/>
          </p:cNvSpPr>
          <p:nvPr userDrawn="1"/>
        </p:nvSpPr>
        <p:spPr bwMode="auto">
          <a:xfrm>
            <a:off x="-833438" y="6391275"/>
            <a:ext cx="463550" cy="463550"/>
          </a:xfrm>
          <a:prstGeom prst="rect">
            <a:avLst/>
          </a:prstGeom>
          <a:solidFill>
            <a:srgbClr val="FDC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253</a:t>
            </a:r>
          </a:p>
          <a:p>
            <a:r>
              <a:rPr lang="pt-BR" sz="600" dirty="0"/>
              <a:t>G: 192</a:t>
            </a:r>
          </a:p>
          <a:p>
            <a:r>
              <a:rPr lang="pt-BR" sz="600" dirty="0"/>
              <a:t>B: 16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16239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1713" y="197326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</a:rPr>
              <a:t>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56875" y="42132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828801"/>
            <a:ext cx="9302752" cy="2992904"/>
          </a:xfrm>
        </p:spPr>
        <p:txBody>
          <a:bodyPr/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4829233"/>
            <a:ext cx="8752299" cy="5947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32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45AF-D5AC-7A4C-919F-450717C8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9722-F98A-A848-97D9-D68B800AE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82973"/>
            <a:ext cx="5181600" cy="48939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5F107-06C3-3D46-BACB-B73211B35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82973"/>
            <a:ext cx="5181600" cy="48939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4A8A4-3695-264E-9EB7-8B8093DC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Sep 2020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1A86F-9D68-1740-9038-CC514908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OpenHW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22DED-7BF8-3C4F-A73A-6748DE91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EEE6-291A-3B4C-87A2-0D3F8837F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69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8438" y="450850"/>
            <a:ext cx="27400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642" y="2532888"/>
            <a:ext cx="9620717" cy="824752"/>
          </a:xfrm>
        </p:spPr>
        <p:txBody>
          <a:bodyPr anchor="b">
            <a:normAutofit/>
          </a:bodyPr>
          <a:lstStyle>
            <a:lvl1pPr algn="l">
              <a:defRPr sz="4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82700" y="3438144"/>
            <a:ext cx="9626600" cy="383312"/>
          </a:xfrm>
        </p:spPr>
        <p:txBody>
          <a:bodyPr anchor="ctr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lang="en-US" sz="2200" dirty="0" smtClean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282700" y="3904488"/>
            <a:ext cx="9623425" cy="417512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lang="en-US" sz="2200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6B8C55-DE11-4A1F-936D-EEEC29DA8A00}"/>
              </a:ext>
            </a:extLst>
          </p:cNvPr>
          <p:cNvSpPr/>
          <p:nvPr userDrawn="1"/>
        </p:nvSpPr>
        <p:spPr>
          <a:xfrm>
            <a:off x="0" y="5420164"/>
            <a:ext cx="12192000" cy="91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274045-FDE7-419D-AB0A-5A350F19FC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5596" y="5420164"/>
            <a:ext cx="1388533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1A1475-C9D9-42BF-BCBC-D0280B406B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625" y="5420164"/>
            <a:ext cx="1388533" cy="91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4441D7-AF82-4067-BE49-B6E5ABD1CE6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4867" y="5420164"/>
            <a:ext cx="1388533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08B0D4-67D2-4B66-936B-43AA196914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467" y="5420164"/>
            <a:ext cx="1388533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9B2959-31B7-4132-A669-550930421D3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60829" y="5420164"/>
            <a:ext cx="1371600" cy="914400"/>
          </a:xfrm>
          <a:prstGeom prst="rect">
            <a:avLst/>
          </a:prstGeom>
        </p:spPr>
      </p:pic>
      <p:sp>
        <p:nvSpPr>
          <p:cNvPr id="12" name="Rectangle 7"/>
          <p:cNvSpPr>
            <a:spLocks noChangeArrowheads="1"/>
          </p:cNvSpPr>
          <p:nvPr userDrawn="1"/>
        </p:nvSpPr>
        <p:spPr bwMode="auto">
          <a:xfrm>
            <a:off x="-833438" y="0"/>
            <a:ext cx="463550" cy="463550"/>
          </a:xfrm>
          <a:prstGeom prst="rect">
            <a:avLst/>
          </a:prstGeom>
          <a:solidFill>
            <a:srgbClr val="7A8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122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137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164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3" name="Rectangle 8"/>
          <p:cNvSpPr>
            <a:spLocks noChangeArrowheads="1"/>
          </p:cNvSpPr>
          <p:nvPr userDrawn="1"/>
        </p:nvSpPr>
        <p:spPr bwMode="auto">
          <a:xfrm>
            <a:off x="-833438" y="794702"/>
            <a:ext cx="463550" cy="461963"/>
          </a:xfrm>
          <a:prstGeom prst="rect">
            <a:avLst/>
          </a:prstGeom>
          <a:solidFill>
            <a:srgbClr val="E33A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227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58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64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4" name="Rectangle 9"/>
          <p:cNvSpPr>
            <a:spLocks noChangeArrowheads="1"/>
          </p:cNvSpPr>
          <p:nvPr userDrawn="1"/>
        </p:nvSpPr>
        <p:spPr bwMode="auto">
          <a:xfrm>
            <a:off x="-833438" y="1564640"/>
            <a:ext cx="463550" cy="461963"/>
          </a:xfrm>
          <a:prstGeom prst="rect">
            <a:avLst/>
          </a:prstGeom>
          <a:solidFill>
            <a:srgbClr val="2F36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142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1" name="Rectangle 10"/>
          <p:cNvSpPr>
            <a:spLocks noChangeArrowheads="1"/>
          </p:cNvSpPr>
          <p:nvPr userDrawn="1"/>
        </p:nvSpPr>
        <p:spPr bwMode="auto">
          <a:xfrm>
            <a:off x="-833438" y="2274252"/>
            <a:ext cx="463550" cy="460375"/>
          </a:xfrm>
          <a:prstGeom prst="rect">
            <a:avLst/>
          </a:prstGeom>
          <a:solidFill>
            <a:srgbClr val="01A2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  <a:br>
              <a:rPr lang="pt-BR" sz="600" dirty="0">
                <a:solidFill>
                  <a:schemeClr val="bg1"/>
                </a:solidFill>
              </a:rPr>
            </a:br>
            <a:r>
              <a:rPr lang="pt-BR" sz="600" dirty="0">
                <a:solidFill>
                  <a:schemeClr val="bg1"/>
                </a:solidFill>
              </a:rPr>
              <a:t>G: 162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2" name="Rectangle 11"/>
          <p:cNvSpPr>
            <a:spLocks noChangeArrowheads="1"/>
          </p:cNvSpPr>
          <p:nvPr userDrawn="1"/>
        </p:nvSpPr>
        <p:spPr bwMode="auto">
          <a:xfrm>
            <a:off x="-833438" y="3060065"/>
            <a:ext cx="463550" cy="461963"/>
          </a:xfrm>
          <a:prstGeom prst="rect">
            <a:avLst/>
          </a:prstGeom>
          <a:solidFill>
            <a:srgbClr val="017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113 B: 180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3" name="Rectangle 12"/>
          <p:cNvSpPr>
            <a:spLocks noChangeArrowheads="1"/>
          </p:cNvSpPr>
          <p:nvPr userDrawn="1"/>
        </p:nvSpPr>
        <p:spPr bwMode="auto">
          <a:xfrm>
            <a:off x="-833438" y="3768090"/>
            <a:ext cx="463550" cy="461963"/>
          </a:xfrm>
          <a:prstGeom prst="rect">
            <a:avLst/>
          </a:prstGeom>
          <a:solidFill>
            <a:srgbClr val="A8B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168</a:t>
            </a:r>
          </a:p>
          <a:p>
            <a:r>
              <a:rPr lang="pt-BR" sz="600" dirty="0"/>
              <a:t>G: 177</a:t>
            </a:r>
          </a:p>
          <a:p>
            <a:r>
              <a:rPr lang="pt-BR" sz="600" dirty="0"/>
              <a:t>B: 183</a:t>
            </a:r>
            <a:endParaRPr lang="en-US" sz="600" dirty="0"/>
          </a:p>
        </p:txBody>
      </p:sp>
      <p:sp>
        <p:nvSpPr>
          <p:cNvPr id="24" name="Rectangle 13"/>
          <p:cNvSpPr>
            <a:spLocks noChangeArrowheads="1"/>
          </p:cNvSpPr>
          <p:nvPr userDrawn="1"/>
        </p:nvSpPr>
        <p:spPr bwMode="auto">
          <a:xfrm>
            <a:off x="-833438" y="4425315"/>
            <a:ext cx="463550" cy="463550"/>
          </a:xfrm>
          <a:prstGeom prst="rect">
            <a:avLst/>
          </a:prstGeom>
          <a:solidFill>
            <a:srgbClr val="ED7D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237 G: 125 B: 47</a:t>
            </a:r>
            <a:endParaRPr lang="en-US" sz="600" dirty="0"/>
          </a:p>
        </p:txBody>
      </p:sp>
      <p:sp>
        <p:nvSpPr>
          <p:cNvPr id="25" name="Rectangle 14"/>
          <p:cNvSpPr>
            <a:spLocks noChangeArrowheads="1"/>
          </p:cNvSpPr>
          <p:nvPr userDrawn="1"/>
        </p:nvSpPr>
        <p:spPr bwMode="auto">
          <a:xfrm>
            <a:off x="-833438" y="5041265"/>
            <a:ext cx="463550" cy="463550"/>
          </a:xfrm>
          <a:prstGeom prst="rect">
            <a:avLst/>
          </a:prstGeom>
          <a:solidFill>
            <a:srgbClr val="2E2E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46 G: 46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46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6" name="Rectangle 15"/>
          <p:cNvSpPr>
            <a:spLocks noChangeArrowheads="1"/>
          </p:cNvSpPr>
          <p:nvPr userDrawn="1"/>
        </p:nvSpPr>
        <p:spPr bwMode="auto">
          <a:xfrm>
            <a:off x="-833438" y="5776277"/>
            <a:ext cx="463550" cy="460375"/>
          </a:xfrm>
          <a:prstGeom prst="rect">
            <a:avLst/>
          </a:prstGeom>
          <a:solidFill>
            <a:srgbClr val="7518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117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24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7" name="Rectangle 16"/>
          <p:cNvSpPr>
            <a:spLocks noChangeArrowheads="1"/>
          </p:cNvSpPr>
          <p:nvPr userDrawn="1"/>
        </p:nvSpPr>
        <p:spPr bwMode="auto">
          <a:xfrm>
            <a:off x="-833438" y="6391275"/>
            <a:ext cx="463550" cy="463550"/>
          </a:xfrm>
          <a:prstGeom prst="rect">
            <a:avLst/>
          </a:prstGeom>
          <a:solidFill>
            <a:srgbClr val="FDC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253</a:t>
            </a:r>
          </a:p>
          <a:p>
            <a:r>
              <a:rPr lang="pt-BR" sz="600" dirty="0"/>
              <a:t>G: 192</a:t>
            </a:r>
          </a:p>
          <a:p>
            <a:r>
              <a:rPr lang="pt-BR" sz="600" dirty="0"/>
              <a:t>B: 16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187594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idx="1"/>
          </p:nvPr>
        </p:nvSpPr>
        <p:spPr>
          <a:xfrm>
            <a:off x="347717" y="1256770"/>
            <a:ext cx="11441512" cy="45267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68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idx="1"/>
          </p:nvPr>
        </p:nvSpPr>
        <p:spPr>
          <a:xfrm>
            <a:off x="347717" y="1256770"/>
            <a:ext cx="11441512" cy="4526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512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347717" y="1250233"/>
            <a:ext cx="5463536" cy="476794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13"/>
          </p:nvPr>
        </p:nvSpPr>
        <p:spPr>
          <a:xfrm>
            <a:off x="6325692" y="1250233"/>
            <a:ext cx="5463536" cy="476794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08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094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572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20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2" y="1493515"/>
            <a:ext cx="3978303" cy="4297686"/>
          </a:xfrm>
          <a:prstGeom prst="roundRect">
            <a:avLst>
              <a:gd name="adj" fmla="val 4943"/>
            </a:avLst>
          </a:prstGeom>
          <a:noFill/>
          <a:ln w="82550" cap="sq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idx="13"/>
          </p:nvPr>
        </p:nvSpPr>
        <p:spPr>
          <a:xfrm>
            <a:off x="347717" y="1250233"/>
            <a:ext cx="6672886" cy="476794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idx="1"/>
          </p:nvPr>
        </p:nvSpPr>
        <p:spPr>
          <a:xfrm>
            <a:off x="347717" y="1256770"/>
            <a:ext cx="11441512" cy="45267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689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774" y="1267979"/>
            <a:ext cx="10364452" cy="3826535"/>
          </a:xfrm>
          <a:prstGeom prst="roundRect">
            <a:avLst>
              <a:gd name="adj" fmla="val 4944"/>
            </a:avLst>
          </a:prstGeom>
          <a:noFill/>
          <a:ln w="82550" cap="sq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283223"/>
            <a:ext cx="10364452" cy="682472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84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1713" y="1973263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</a:rPr>
              <a:t>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56875" y="42132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828801"/>
            <a:ext cx="9302752" cy="2992904"/>
          </a:xfrm>
        </p:spPr>
        <p:txBody>
          <a:bodyPr/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4829233"/>
            <a:ext cx="8752299" cy="59478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>
            <a:off x="-833438" y="0"/>
            <a:ext cx="463550" cy="463550"/>
          </a:xfrm>
          <a:prstGeom prst="rect">
            <a:avLst/>
          </a:prstGeom>
          <a:solidFill>
            <a:srgbClr val="7A8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122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137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164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-833438" y="794702"/>
            <a:ext cx="463550" cy="461963"/>
          </a:xfrm>
          <a:prstGeom prst="rect">
            <a:avLst/>
          </a:prstGeom>
          <a:solidFill>
            <a:srgbClr val="E33A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227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58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64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-833438" y="1564640"/>
            <a:ext cx="463550" cy="461963"/>
          </a:xfrm>
          <a:prstGeom prst="rect">
            <a:avLst/>
          </a:prstGeom>
          <a:solidFill>
            <a:srgbClr val="2F36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142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-833438" y="2274252"/>
            <a:ext cx="463550" cy="460375"/>
          </a:xfrm>
          <a:prstGeom prst="rect">
            <a:avLst/>
          </a:prstGeom>
          <a:solidFill>
            <a:srgbClr val="01A2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  <a:br>
              <a:rPr lang="pt-BR" sz="600" dirty="0">
                <a:solidFill>
                  <a:schemeClr val="bg1"/>
                </a:solidFill>
              </a:rPr>
            </a:br>
            <a:r>
              <a:rPr lang="pt-BR" sz="600" dirty="0">
                <a:solidFill>
                  <a:schemeClr val="bg1"/>
                </a:solidFill>
              </a:rPr>
              <a:t>G: 162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-833438" y="3060065"/>
            <a:ext cx="463550" cy="461963"/>
          </a:xfrm>
          <a:prstGeom prst="rect">
            <a:avLst/>
          </a:prstGeom>
          <a:solidFill>
            <a:srgbClr val="017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113 B: 180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-833438" y="3768090"/>
            <a:ext cx="463550" cy="461963"/>
          </a:xfrm>
          <a:prstGeom prst="rect">
            <a:avLst/>
          </a:prstGeom>
          <a:solidFill>
            <a:srgbClr val="A8B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168</a:t>
            </a:r>
          </a:p>
          <a:p>
            <a:r>
              <a:rPr lang="pt-BR" sz="600" dirty="0"/>
              <a:t>G: 177</a:t>
            </a:r>
          </a:p>
          <a:p>
            <a:r>
              <a:rPr lang="pt-BR" sz="600" dirty="0"/>
              <a:t>B: 183</a:t>
            </a:r>
            <a:endParaRPr lang="en-US" sz="600" dirty="0"/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auto">
          <a:xfrm>
            <a:off x="-833438" y="4425315"/>
            <a:ext cx="463550" cy="463550"/>
          </a:xfrm>
          <a:prstGeom prst="rect">
            <a:avLst/>
          </a:prstGeom>
          <a:solidFill>
            <a:srgbClr val="ED7D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237 G: 125 B: 47</a:t>
            </a:r>
            <a:endParaRPr lang="en-US" sz="600" dirty="0"/>
          </a:p>
        </p:txBody>
      </p:sp>
      <p:sp>
        <p:nvSpPr>
          <p:cNvPr id="14" name="Rectangle 14"/>
          <p:cNvSpPr>
            <a:spLocks noChangeArrowheads="1"/>
          </p:cNvSpPr>
          <p:nvPr userDrawn="1"/>
        </p:nvSpPr>
        <p:spPr bwMode="auto">
          <a:xfrm>
            <a:off x="-833438" y="5041265"/>
            <a:ext cx="463550" cy="463550"/>
          </a:xfrm>
          <a:prstGeom prst="rect">
            <a:avLst/>
          </a:prstGeom>
          <a:solidFill>
            <a:srgbClr val="2E2E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46 G: 46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46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Rectangle 15"/>
          <p:cNvSpPr>
            <a:spLocks noChangeArrowheads="1"/>
          </p:cNvSpPr>
          <p:nvPr userDrawn="1"/>
        </p:nvSpPr>
        <p:spPr bwMode="auto">
          <a:xfrm>
            <a:off x="-833438" y="5776277"/>
            <a:ext cx="463550" cy="460375"/>
          </a:xfrm>
          <a:prstGeom prst="rect">
            <a:avLst/>
          </a:prstGeom>
          <a:solidFill>
            <a:srgbClr val="7518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117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24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6" name="Rectangle 16"/>
          <p:cNvSpPr>
            <a:spLocks noChangeArrowheads="1"/>
          </p:cNvSpPr>
          <p:nvPr userDrawn="1"/>
        </p:nvSpPr>
        <p:spPr bwMode="auto">
          <a:xfrm>
            <a:off x="-833438" y="6391275"/>
            <a:ext cx="463550" cy="463550"/>
          </a:xfrm>
          <a:prstGeom prst="rect">
            <a:avLst/>
          </a:prstGeom>
          <a:solidFill>
            <a:srgbClr val="FDC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253</a:t>
            </a:r>
          </a:p>
          <a:p>
            <a:r>
              <a:rPr lang="pt-BR" sz="600" dirty="0"/>
              <a:t>G: 192</a:t>
            </a:r>
          </a:p>
          <a:p>
            <a:r>
              <a:rPr lang="pt-BR" sz="600" dirty="0"/>
              <a:t>B: 16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66100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idx="1"/>
          </p:nvPr>
        </p:nvSpPr>
        <p:spPr>
          <a:xfrm>
            <a:off x="347717" y="1256770"/>
            <a:ext cx="11441512" cy="4526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329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347717" y="1250233"/>
            <a:ext cx="5463536" cy="476794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idx="13"/>
          </p:nvPr>
        </p:nvSpPr>
        <p:spPr>
          <a:xfrm>
            <a:off x="6325692" y="1250233"/>
            <a:ext cx="5463536" cy="476794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33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3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135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9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2" y="1493515"/>
            <a:ext cx="3978303" cy="4297686"/>
          </a:xfrm>
          <a:prstGeom prst="roundRect">
            <a:avLst>
              <a:gd name="adj" fmla="val 4943"/>
            </a:avLst>
          </a:prstGeom>
          <a:noFill/>
          <a:ln w="82550" cap="sq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2"/>
          <p:cNvSpPr>
            <a:spLocks noGrp="1"/>
          </p:cNvSpPr>
          <p:nvPr>
            <p:ph idx="13"/>
          </p:nvPr>
        </p:nvSpPr>
        <p:spPr>
          <a:xfrm>
            <a:off x="347717" y="1250233"/>
            <a:ext cx="6672886" cy="476794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7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774" y="1267979"/>
            <a:ext cx="10364452" cy="3826535"/>
          </a:xfrm>
          <a:prstGeom prst="roundRect">
            <a:avLst>
              <a:gd name="adj" fmla="val 4944"/>
            </a:avLst>
          </a:prstGeom>
          <a:noFill/>
          <a:ln w="82550" cap="sq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283223"/>
            <a:ext cx="10364452" cy="682472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347717" y="338350"/>
            <a:ext cx="11441511" cy="668940"/>
          </a:xfrm>
          <a:prstGeom prst="rect">
            <a:avLst/>
          </a:prstGeom>
          <a:effectLst/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5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283325"/>
            <a:ext cx="12192000" cy="574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47663" y="338138"/>
            <a:ext cx="1144111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663" y="1257300"/>
            <a:ext cx="1144111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029" name="Picture 8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1113" y="6438900"/>
            <a:ext cx="1701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9601200" y="6336792"/>
            <a:ext cx="374904" cy="30175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fld id="{3DF8DE9C-0962-434D-B07B-6903B2A1F1C9}" type="slidenum">
              <a:rPr lang="en-US" sz="900" smtClean="0">
                <a:solidFill>
                  <a:srgbClr val="7F7F7F"/>
                </a:solidFill>
              </a:rPr>
              <a:pPr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47472" y="6407712"/>
            <a:ext cx="2988319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900" dirty="0">
                <a:solidFill>
                  <a:srgbClr val="7F7F7F"/>
                </a:solidFill>
              </a:rPr>
              <a:t>Copyright © 2021 QuickLogic, Inc. All rights reserved.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-833438" y="0"/>
            <a:ext cx="463550" cy="463550"/>
          </a:xfrm>
          <a:prstGeom prst="rect">
            <a:avLst/>
          </a:prstGeom>
          <a:solidFill>
            <a:srgbClr val="7A8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122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137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164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-833438" y="794702"/>
            <a:ext cx="463550" cy="461963"/>
          </a:xfrm>
          <a:prstGeom prst="rect">
            <a:avLst/>
          </a:prstGeom>
          <a:solidFill>
            <a:srgbClr val="E238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226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56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63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 userDrawn="1"/>
        </p:nvSpPr>
        <p:spPr bwMode="auto">
          <a:xfrm>
            <a:off x="-833438" y="1564640"/>
            <a:ext cx="463550" cy="461963"/>
          </a:xfrm>
          <a:prstGeom prst="rect">
            <a:avLst/>
          </a:prstGeom>
          <a:solidFill>
            <a:srgbClr val="2F36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142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-833438" y="2274252"/>
            <a:ext cx="463550" cy="460375"/>
          </a:xfrm>
          <a:prstGeom prst="rect">
            <a:avLst/>
          </a:prstGeom>
          <a:solidFill>
            <a:srgbClr val="01A2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  <a:br>
              <a:rPr lang="pt-BR" sz="600" dirty="0">
                <a:solidFill>
                  <a:schemeClr val="bg1"/>
                </a:solidFill>
              </a:rPr>
            </a:br>
            <a:r>
              <a:rPr lang="pt-BR" sz="600" dirty="0">
                <a:solidFill>
                  <a:schemeClr val="bg1"/>
                </a:solidFill>
              </a:rPr>
              <a:t>G: 162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auto">
          <a:xfrm>
            <a:off x="-833438" y="3060065"/>
            <a:ext cx="463550" cy="461963"/>
          </a:xfrm>
          <a:prstGeom prst="rect">
            <a:avLst/>
          </a:prstGeom>
          <a:solidFill>
            <a:srgbClr val="017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113 B: 180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-833438" y="3768090"/>
            <a:ext cx="463550" cy="461963"/>
          </a:xfrm>
          <a:prstGeom prst="rect">
            <a:avLst/>
          </a:prstGeom>
          <a:solidFill>
            <a:srgbClr val="A8B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168</a:t>
            </a:r>
          </a:p>
          <a:p>
            <a:r>
              <a:rPr lang="pt-BR" sz="600" dirty="0"/>
              <a:t>G: 177</a:t>
            </a:r>
          </a:p>
          <a:p>
            <a:r>
              <a:rPr lang="pt-BR" sz="600" dirty="0"/>
              <a:t>B: 183</a:t>
            </a:r>
            <a:endParaRPr lang="en-US" sz="600" dirty="0"/>
          </a:p>
        </p:txBody>
      </p:sp>
      <p:sp>
        <p:nvSpPr>
          <p:cNvPr id="15" name="Rectangle 13"/>
          <p:cNvSpPr>
            <a:spLocks noChangeArrowheads="1"/>
          </p:cNvSpPr>
          <p:nvPr userDrawn="1"/>
        </p:nvSpPr>
        <p:spPr bwMode="auto">
          <a:xfrm>
            <a:off x="-833438" y="4425315"/>
            <a:ext cx="463550" cy="463550"/>
          </a:xfrm>
          <a:prstGeom prst="rect">
            <a:avLst/>
          </a:prstGeom>
          <a:solidFill>
            <a:srgbClr val="ED7D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237 G: 125 B: 47</a:t>
            </a:r>
            <a:endParaRPr lang="en-US" sz="600" dirty="0"/>
          </a:p>
        </p:txBody>
      </p:sp>
      <p:sp>
        <p:nvSpPr>
          <p:cNvPr id="16" name="Rectangle 14"/>
          <p:cNvSpPr>
            <a:spLocks noChangeArrowheads="1"/>
          </p:cNvSpPr>
          <p:nvPr userDrawn="1"/>
        </p:nvSpPr>
        <p:spPr bwMode="auto">
          <a:xfrm>
            <a:off x="-833438" y="5041265"/>
            <a:ext cx="463550" cy="463550"/>
          </a:xfrm>
          <a:prstGeom prst="rect">
            <a:avLst/>
          </a:prstGeom>
          <a:solidFill>
            <a:srgbClr val="2E2E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46 G: 46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46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7" name="Rectangle 15"/>
          <p:cNvSpPr>
            <a:spLocks noChangeArrowheads="1"/>
          </p:cNvSpPr>
          <p:nvPr userDrawn="1"/>
        </p:nvSpPr>
        <p:spPr bwMode="auto">
          <a:xfrm>
            <a:off x="-833438" y="5776277"/>
            <a:ext cx="463550" cy="460375"/>
          </a:xfrm>
          <a:prstGeom prst="rect">
            <a:avLst/>
          </a:prstGeom>
          <a:solidFill>
            <a:srgbClr val="7518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117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24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9" name="Rectangle 16"/>
          <p:cNvSpPr>
            <a:spLocks noChangeArrowheads="1"/>
          </p:cNvSpPr>
          <p:nvPr userDrawn="1"/>
        </p:nvSpPr>
        <p:spPr bwMode="auto">
          <a:xfrm>
            <a:off x="-833438" y="6391275"/>
            <a:ext cx="463550" cy="463550"/>
          </a:xfrm>
          <a:prstGeom prst="rect">
            <a:avLst/>
          </a:prstGeom>
          <a:solidFill>
            <a:srgbClr val="FDC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253</a:t>
            </a:r>
          </a:p>
          <a:p>
            <a:r>
              <a:rPr lang="pt-BR" sz="600" dirty="0"/>
              <a:t>G: 192</a:t>
            </a:r>
          </a:p>
          <a:p>
            <a:r>
              <a:rPr lang="pt-BR" sz="600" dirty="0"/>
              <a:t>B: 16</a:t>
            </a:r>
            <a:endParaRPr lang="en-US" sz="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15" r:id="rId2"/>
    <p:sldLayoutId id="2147483716" r:id="rId3"/>
    <p:sldLayoutId id="2147483717" r:id="rId4"/>
    <p:sldLayoutId id="2147483718" r:id="rId5"/>
    <p:sldLayoutId id="2147483723" r:id="rId6"/>
    <p:sldLayoutId id="2147483719" r:id="rId7"/>
    <p:sldLayoutId id="2147483720" r:id="rId8"/>
    <p:sldLayoutId id="2147483721" r:id="rId9"/>
    <p:sldLayoutId id="2147483724" r:id="rId10"/>
    <p:sldLayoutId id="2147483759" r:id="rId11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59595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80000"/>
        </a:lnSpc>
        <a:spcBef>
          <a:spcPts val="1000"/>
        </a:spcBef>
        <a:spcAft>
          <a:spcPct val="0"/>
        </a:spcAft>
        <a:buClr>
          <a:srgbClr val="E2383F"/>
        </a:buClr>
        <a:buFont typeface="Wingdings" panose="05000000000000000000" pitchFamily="2" charset="2"/>
        <a:buChar char="§"/>
        <a:defRPr sz="2200" kern="1200">
          <a:solidFill>
            <a:srgbClr val="595959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80000"/>
        </a:lnSpc>
        <a:spcBef>
          <a:spcPts val="500"/>
        </a:spcBef>
        <a:spcAft>
          <a:spcPct val="0"/>
        </a:spcAft>
        <a:buClr>
          <a:srgbClr val="757575"/>
        </a:buClr>
        <a:buFont typeface="Wingdings" panose="05000000000000000000" pitchFamily="2" charset="2"/>
        <a:buChar char="§"/>
        <a:defRPr sz="2000" kern="120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80000"/>
        </a:lnSpc>
        <a:spcBef>
          <a:spcPts val="500"/>
        </a:spcBef>
        <a:spcAft>
          <a:spcPct val="0"/>
        </a:spcAft>
        <a:buClr>
          <a:srgbClr val="757575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80000"/>
        </a:lnSpc>
        <a:spcBef>
          <a:spcPts val="500"/>
        </a:spcBef>
        <a:spcAft>
          <a:spcPct val="0"/>
        </a:spcAft>
        <a:buClr>
          <a:srgbClr val="757575"/>
        </a:buClr>
        <a:buFont typeface="Wingdings" panose="05000000000000000000" pitchFamily="2" charset="2"/>
        <a:buChar char="§"/>
        <a:defRPr sz="1600" kern="120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80000"/>
        </a:lnSpc>
        <a:spcBef>
          <a:spcPts val="500"/>
        </a:spcBef>
        <a:spcAft>
          <a:spcPct val="0"/>
        </a:spcAft>
        <a:buClr>
          <a:srgbClr val="757575"/>
        </a:buClr>
        <a:buFont typeface="Wingdings" panose="05000000000000000000" pitchFamily="2" charset="2"/>
        <a:buChar char="§"/>
        <a:defRPr sz="14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6283325"/>
            <a:ext cx="12192000" cy="574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47663" y="338138"/>
            <a:ext cx="1144111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7663" y="1257300"/>
            <a:ext cx="1144111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pic>
        <p:nvPicPr>
          <p:cNvPr id="1029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1113" y="6438900"/>
            <a:ext cx="1701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9601200" y="6407712"/>
            <a:ext cx="325730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fld id="{3DF8DE9C-0962-434D-B07B-6903B2A1F1C9}" type="slidenum">
              <a:rPr lang="en-US" sz="900" smtClean="0">
                <a:solidFill>
                  <a:srgbClr val="7F7F7F"/>
                </a:solidFill>
              </a:rPr>
              <a:pPr/>
              <a:t>‹#›</a:t>
            </a:fld>
            <a:endParaRPr lang="en-US" sz="900" dirty="0">
              <a:solidFill>
                <a:srgbClr val="7F7F7F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47472" y="6407712"/>
            <a:ext cx="2924198" cy="230832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900" dirty="0">
                <a:solidFill>
                  <a:srgbClr val="7F7F7F"/>
                </a:solidFill>
              </a:rPr>
              <a:t>Copyright © 2020 QuickLogic, Inc. All rights reserved.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-833438" y="0"/>
            <a:ext cx="463550" cy="463550"/>
          </a:xfrm>
          <a:prstGeom prst="rect">
            <a:avLst/>
          </a:prstGeom>
          <a:solidFill>
            <a:srgbClr val="7A8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122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137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164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-833438" y="794702"/>
            <a:ext cx="463550" cy="461963"/>
          </a:xfrm>
          <a:prstGeom prst="rect">
            <a:avLst/>
          </a:prstGeom>
          <a:solidFill>
            <a:srgbClr val="E33A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227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58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64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 userDrawn="1"/>
        </p:nvSpPr>
        <p:spPr bwMode="auto">
          <a:xfrm>
            <a:off x="-833438" y="1564640"/>
            <a:ext cx="463550" cy="461963"/>
          </a:xfrm>
          <a:prstGeom prst="rect">
            <a:avLst/>
          </a:prstGeom>
          <a:solidFill>
            <a:srgbClr val="2F36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54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142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-833438" y="2274252"/>
            <a:ext cx="463550" cy="460375"/>
          </a:xfrm>
          <a:prstGeom prst="rect">
            <a:avLst/>
          </a:prstGeom>
          <a:solidFill>
            <a:srgbClr val="01A2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  <a:br>
              <a:rPr lang="pt-BR" sz="600" dirty="0">
                <a:solidFill>
                  <a:schemeClr val="bg1"/>
                </a:solidFill>
              </a:rPr>
            </a:br>
            <a:r>
              <a:rPr lang="pt-BR" sz="600" dirty="0">
                <a:solidFill>
                  <a:schemeClr val="bg1"/>
                </a:solidFill>
              </a:rPr>
              <a:t>G: 162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auto">
          <a:xfrm>
            <a:off x="-833438" y="3060065"/>
            <a:ext cx="463550" cy="461963"/>
          </a:xfrm>
          <a:prstGeom prst="rect">
            <a:avLst/>
          </a:prstGeom>
          <a:solidFill>
            <a:srgbClr val="0171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113 B: 180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4" name="Rectangle 12"/>
          <p:cNvSpPr>
            <a:spLocks noChangeArrowheads="1"/>
          </p:cNvSpPr>
          <p:nvPr userDrawn="1"/>
        </p:nvSpPr>
        <p:spPr bwMode="auto">
          <a:xfrm>
            <a:off x="-833438" y="3768090"/>
            <a:ext cx="463550" cy="461963"/>
          </a:xfrm>
          <a:prstGeom prst="rect">
            <a:avLst/>
          </a:prstGeom>
          <a:solidFill>
            <a:srgbClr val="A8B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168</a:t>
            </a:r>
          </a:p>
          <a:p>
            <a:r>
              <a:rPr lang="pt-BR" sz="600" dirty="0"/>
              <a:t>G: 177</a:t>
            </a:r>
          </a:p>
          <a:p>
            <a:r>
              <a:rPr lang="pt-BR" sz="600" dirty="0"/>
              <a:t>B: 183</a:t>
            </a:r>
            <a:endParaRPr lang="en-US" sz="600" dirty="0"/>
          </a:p>
        </p:txBody>
      </p:sp>
      <p:sp>
        <p:nvSpPr>
          <p:cNvPr id="15" name="Rectangle 13"/>
          <p:cNvSpPr>
            <a:spLocks noChangeArrowheads="1"/>
          </p:cNvSpPr>
          <p:nvPr userDrawn="1"/>
        </p:nvSpPr>
        <p:spPr bwMode="auto">
          <a:xfrm>
            <a:off x="-833438" y="4425315"/>
            <a:ext cx="463550" cy="463550"/>
          </a:xfrm>
          <a:prstGeom prst="rect">
            <a:avLst/>
          </a:prstGeom>
          <a:solidFill>
            <a:srgbClr val="ED7D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237 G: 125 B: 47</a:t>
            </a:r>
            <a:endParaRPr lang="en-US" sz="600" dirty="0"/>
          </a:p>
        </p:txBody>
      </p:sp>
      <p:sp>
        <p:nvSpPr>
          <p:cNvPr id="16" name="Rectangle 14"/>
          <p:cNvSpPr>
            <a:spLocks noChangeArrowheads="1"/>
          </p:cNvSpPr>
          <p:nvPr userDrawn="1"/>
        </p:nvSpPr>
        <p:spPr bwMode="auto">
          <a:xfrm>
            <a:off x="-833438" y="5041265"/>
            <a:ext cx="463550" cy="463550"/>
          </a:xfrm>
          <a:prstGeom prst="rect">
            <a:avLst/>
          </a:prstGeom>
          <a:solidFill>
            <a:srgbClr val="2E2E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46 G: 46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46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7" name="Rectangle 15"/>
          <p:cNvSpPr>
            <a:spLocks noChangeArrowheads="1"/>
          </p:cNvSpPr>
          <p:nvPr userDrawn="1"/>
        </p:nvSpPr>
        <p:spPr bwMode="auto">
          <a:xfrm>
            <a:off x="-833438" y="5776277"/>
            <a:ext cx="463550" cy="460375"/>
          </a:xfrm>
          <a:prstGeom prst="rect">
            <a:avLst/>
          </a:prstGeom>
          <a:solidFill>
            <a:srgbClr val="7518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>
                <a:solidFill>
                  <a:schemeClr val="bg1"/>
                </a:solidFill>
              </a:rPr>
              <a:t>R: 117</a:t>
            </a:r>
          </a:p>
          <a:p>
            <a:r>
              <a:rPr lang="pt-BR" sz="600" dirty="0">
                <a:solidFill>
                  <a:schemeClr val="bg1"/>
                </a:solidFill>
              </a:rPr>
              <a:t>G: 24</a:t>
            </a:r>
          </a:p>
          <a:p>
            <a:r>
              <a:rPr lang="pt-BR" sz="600" dirty="0">
                <a:solidFill>
                  <a:schemeClr val="bg1"/>
                </a:solidFill>
              </a:rPr>
              <a:t>B: 20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9" name="Rectangle 16"/>
          <p:cNvSpPr>
            <a:spLocks noChangeArrowheads="1"/>
          </p:cNvSpPr>
          <p:nvPr userDrawn="1"/>
        </p:nvSpPr>
        <p:spPr bwMode="auto">
          <a:xfrm>
            <a:off x="-833438" y="6391275"/>
            <a:ext cx="463550" cy="463550"/>
          </a:xfrm>
          <a:prstGeom prst="rect">
            <a:avLst/>
          </a:prstGeom>
          <a:solidFill>
            <a:srgbClr val="FDC0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sz="600" dirty="0"/>
              <a:t>R: 253</a:t>
            </a:r>
          </a:p>
          <a:p>
            <a:r>
              <a:rPr lang="pt-BR" sz="600" dirty="0"/>
              <a:t>G: 192</a:t>
            </a:r>
          </a:p>
          <a:p>
            <a:r>
              <a:rPr lang="pt-BR" sz="600" dirty="0"/>
              <a:t>B: 16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68452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rgbClr val="59595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80000"/>
        </a:lnSpc>
        <a:spcBef>
          <a:spcPts val="1000"/>
        </a:spcBef>
        <a:spcAft>
          <a:spcPct val="0"/>
        </a:spcAft>
        <a:buClr>
          <a:srgbClr val="E2383F"/>
        </a:buClr>
        <a:buFont typeface="Wingdings" panose="05000000000000000000" pitchFamily="2" charset="2"/>
        <a:buChar char="§"/>
        <a:defRPr sz="2200" kern="1200">
          <a:solidFill>
            <a:srgbClr val="595959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80000"/>
        </a:lnSpc>
        <a:spcBef>
          <a:spcPts val="500"/>
        </a:spcBef>
        <a:spcAft>
          <a:spcPct val="0"/>
        </a:spcAft>
        <a:buClr>
          <a:srgbClr val="757575"/>
        </a:buClr>
        <a:buFont typeface="Wingdings" panose="05000000000000000000" pitchFamily="2" charset="2"/>
        <a:buChar char="§"/>
        <a:defRPr sz="2000" kern="120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80000"/>
        </a:lnSpc>
        <a:spcBef>
          <a:spcPts val="500"/>
        </a:spcBef>
        <a:spcAft>
          <a:spcPct val="0"/>
        </a:spcAft>
        <a:buClr>
          <a:srgbClr val="757575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80000"/>
        </a:lnSpc>
        <a:spcBef>
          <a:spcPts val="500"/>
        </a:spcBef>
        <a:spcAft>
          <a:spcPct val="0"/>
        </a:spcAft>
        <a:buClr>
          <a:srgbClr val="757575"/>
        </a:buClr>
        <a:buFont typeface="Wingdings" panose="05000000000000000000" pitchFamily="2" charset="2"/>
        <a:buChar char="§"/>
        <a:defRPr sz="1600" kern="120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80000"/>
        </a:lnSpc>
        <a:spcBef>
          <a:spcPts val="500"/>
        </a:spcBef>
        <a:spcAft>
          <a:spcPct val="0"/>
        </a:spcAft>
        <a:buClr>
          <a:srgbClr val="757575"/>
        </a:buClr>
        <a:buFont typeface="Wingdings" panose="05000000000000000000" pitchFamily="2" charset="2"/>
        <a:buChar char="§"/>
        <a:defRPr sz="14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aith@quicklogic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://www.quicklogic.com/" TargetMode="External"/><Relationship Id="rId4" Type="http://schemas.openxmlformats.org/officeDocument/2006/relationships/hyperlink" Target="https://twitter.com/QuickLogic_Cor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ensorflow.org/2019/10/visual-wake-words-with-tensorflow-lite_30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24.png"/><Relationship Id="rId2" Type="http://schemas.openxmlformats.org/officeDocument/2006/relationships/image" Target="../media/image26.jpe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Relationship Id="rId1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watch?v=bRrJqL3NGl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emf"/><Relationship Id="rId7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82700" y="2532888"/>
            <a:ext cx="9620717" cy="824752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rgbClr val="595959"/>
                </a:solidFill>
              </a:rPr>
              <a:t>Open Source FPGA Tooling:</a:t>
            </a:r>
            <a:br>
              <a:rPr lang="en-US" altLang="en-US" sz="4000" dirty="0">
                <a:solidFill>
                  <a:srgbClr val="595959"/>
                </a:solidFill>
              </a:rPr>
            </a:br>
            <a:r>
              <a:rPr lang="en-US" altLang="en-US" sz="4000" dirty="0">
                <a:solidFill>
                  <a:srgbClr val="595959"/>
                </a:solidFill>
              </a:rPr>
              <a:t>The Next Step in our Journey</a:t>
            </a:r>
            <a:endParaRPr lang="en-US" sz="4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76817" y="3998584"/>
            <a:ext cx="9626600" cy="383312"/>
          </a:xfrm>
        </p:spPr>
        <p:txBody>
          <a:bodyPr/>
          <a:lstStyle/>
          <a:p>
            <a:r>
              <a:rPr lang="en-US" altLang="en-US" dirty="0"/>
              <a:t>Brian Faith</a:t>
            </a:r>
          </a:p>
          <a:p>
            <a:r>
              <a:rPr lang="en-US" altLang="en-US" dirty="0"/>
              <a:t>CEO</a:t>
            </a:r>
          </a:p>
          <a:p>
            <a:endParaRPr lang="en-US" altLang="en-US" dirty="0"/>
          </a:p>
          <a:p>
            <a:r>
              <a:rPr lang="en-US" altLang="en-US" sz="1800" dirty="0"/>
              <a:t>March, 2021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8F612E-108A-4CB2-B6DD-3D2402786682}"/>
              </a:ext>
            </a:extLst>
          </p:cNvPr>
          <p:cNvSpPr txBox="1">
            <a:spLocks/>
          </p:cNvSpPr>
          <p:nvPr/>
        </p:nvSpPr>
        <p:spPr>
          <a:xfrm>
            <a:off x="7952649" y="3554015"/>
            <a:ext cx="476056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>
                <a:srgbClr val="E2383F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75757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757575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757575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757575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dirty="0">
                <a:hlinkClick r:id="rId3"/>
              </a:rPr>
              <a:t>faith@quicklogic.com</a:t>
            </a:r>
            <a:endParaRPr lang="en-US" dirty="0"/>
          </a:p>
          <a:p>
            <a:pPr marL="0" indent="0" defTabSz="914400">
              <a:buNone/>
            </a:pPr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QuickLogic_Corp</a:t>
            </a:r>
            <a:endParaRPr lang="en-US" dirty="0"/>
          </a:p>
          <a:p>
            <a:pPr marL="0" indent="0" defTabSz="914400">
              <a:buNone/>
            </a:pPr>
            <a:r>
              <a:rPr lang="en-US" u="sng" dirty="0">
                <a:hlinkClick r:id="rId5"/>
              </a:rPr>
              <a:t>www.quicklogic.com</a:t>
            </a:r>
            <a:endParaRPr lang="en-US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0769D-A7C8-4273-9902-A9E0852B206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8515" y="3795278"/>
            <a:ext cx="594597" cy="5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3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4E93-D0D0-494B-B2BE-EE386E729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6AE8-86CA-4722-BF81-158635876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16" y="1256770"/>
            <a:ext cx="5855375" cy="4526775"/>
          </a:xfrm>
        </p:spPr>
        <p:txBody>
          <a:bodyPr/>
          <a:lstStyle/>
          <a:p>
            <a:r>
              <a:rPr lang="en-US"/>
              <a:t>Example SoC + </a:t>
            </a:r>
            <a:r>
              <a:rPr lang="en-US" err="1"/>
              <a:t>eFPGA</a:t>
            </a:r>
            <a:r>
              <a:rPr lang="en-US"/>
              <a:t> architecture</a:t>
            </a:r>
          </a:p>
          <a:p>
            <a:pPr marL="0" indent="0">
              <a:buNone/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CPU and </a:t>
            </a:r>
            <a:r>
              <a:rPr lang="en-US" err="1"/>
              <a:t>eFPGA</a:t>
            </a:r>
            <a:r>
              <a:rPr lang="en-US"/>
              <a:t> tightly coupled with MACs and RAMs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Implementing Visual Wake Words dataset and training (</a:t>
            </a:r>
            <a:r>
              <a:rPr lang="en-US">
                <a:hlinkClick r:id="rId3"/>
              </a:rPr>
              <a:t>https://blog.tensorflow.org/2019/10/visual-wake-words-with-tensorflow-lite_30.html</a:t>
            </a:r>
            <a:r>
              <a:rPr lang="en-US"/>
              <a:t>)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8BDD24C-07A4-1746-B54B-2C2CFA62ED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6188" y="1424471"/>
            <a:ext cx="5462587" cy="44202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9A1C6A-F2FF-4B1A-8597-84C989AB51EA}"/>
              </a:ext>
            </a:extLst>
          </p:cNvPr>
          <p:cNvGrpSpPr/>
          <p:nvPr/>
        </p:nvGrpSpPr>
        <p:grpSpPr>
          <a:xfrm>
            <a:off x="10848337" y="2579480"/>
            <a:ext cx="673582" cy="735713"/>
            <a:chOff x="4974707" y="3178921"/>
            <a:chExt cx="673582" cy="7357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6BDA7C-6764-4C2E-B0D2-7993749AE5AF}"/>
                </a:ext>
              </a:extLst>
            </p:cNvPr>
            <p:cNvSpPr/>
            <p:nvPr/>
          </p:nvSpPr>
          <p:spPr>
            <a:xfrm>
              <a:off x="4989310" y="3178921"/>
              <a:ext cx="644376" cy="6566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092D7D-80C3-409C-9E8A-E59EBBD48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5121" y="3220860"/>
              <a:ext cx="512754" cy="4162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A9266C-28C6-4FE7-AE6B-949D4486B038}"/>
                </a:ext>
              </a:extLst>
            </p:cNvPr>
            <p:cNvSpPr txBox="1"/>
            <p:nvPr/>
          </p:nvSpPr>
          <p:spPr>
            <a:xfrm>
              <a:off x="4974707" y="3545302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CV32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32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5283-340F-465B-80AB-DDB4AB1D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Our Mindset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7750-447A-4B14-9462-8F99657F7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For FPGA Companies?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How do we </a:t>
            </a:r>
            <a:r>
              <a:rPr lang="en-US" sz="2400" b="1" i="1" dirty="0"/>
              <a:t>overcome NIH</a:t>
            </a:r>
            <a:r>
              <a:rPr lang="en-US" sz="2400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How do we help people understand there is more </a:t>
            </a:r>
            <a:r>
              <a:rPr lang="en-US" sz="2400" b="1" i="1" dirty="0"/>
              <a:t>upside</a:t>
            </a:r>
            <a:r>
              <a:rPr lang="en-US" sz="2400" dirty="0"/>
              <a:t> than </a:t>
            </a:r>
            <a:r>
              <a:rPr lang="en-US" sz="2400" b="1" i="1" dirty="0"/>
              <a:t>downside</a:t>
            </a:r>
            <a:r>
              <a:rPr lang="en-US" sz="2400" dirty="0"/>
              <a:t>?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For FPGA Users?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How do we show the gain from switching is worth the pain?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How do we make pain low?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717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07C3-CE7F-495A-B214-98777E6DC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6D8A2-0B9C-408A-91F7-5BC54700C2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76B3C-2CC3-490A-9EBA-53F2EE29A7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1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1">
            <a:extLst>
              <a:ext uri="{FF2B5EF4-FFF2-40B4-BE49-F238E27FC236}">
                <a16:creationId xmlns:a16="http://schemas.microsoft.com/office/drawing/2014/main" id="{B2DA4AED-3F27-491B-AEB8-BE9738886CBB}"/>
              </a:ext>
            </a:extLst>
          </p:cNvPr>
          <p:cNvSpPr txBox="1">
            <a:spLocks/>
          </p:cNvSpPr>
          <p:nvPr/>
        </p:nvSpPr>
        <p:spPr>
          <a:xfrm>
            <a:off x="4816296" y="1447516"/>
            <a:ext cx="6926312" cy="1913277"/>
          </a:xfrm>
          <a:prstGeom prst="rect">
            <a:avLst/>
          </a:prstGeom>
        </p:spPr>
        <p:txBody>
          <a:bodyPr vert="horz" lIns="107520" tIns="53760" rIns="107520" bIns="53760" rtlCol="0">
            <a:noAutofit/>
          </a:bodyPr>
          <a:lstStyle>
            <a:lvl1pPr marL="403196" indent="-403196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73591" indent="-335997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–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43987" indent="-268798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•"/>
              <a:defRPr sz="13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81581" indent="-268798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–"/>
              <a:defRPr sz="13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19176" indent="-268798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»"/>
              <a:defRPr sz="13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956770" indent="-268798" algn="l" defTabSz="537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94364" indent="-268798" algn="l" defTabSz="537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1959" indent="-268798" algn="l" defTabSz="537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69553" indent="-268798" algn="l" defTabSz="537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36576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95959"/>
                </a:solidFill>
              </a:rPr>
              <a:t>QuickLogic is a platform company that enables our customers to quickly and easily create intelligent ultra-low power endpoints to build a smarter, more connected world</a:t>
            </a:r>
          </a:p>
          <a:p>
            <a:pPr marL="365760" indent="-36576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595959"/>
                </a:solidFill>
              </a:rPr>
              <a:t>We develop ultra-low power, multi-core semiconductor platforms and hardware- and software-based IP for AI, voice and sensor processing applications</a:t>
            </a:r>
          </a:p>
          <a:p>
            <a:pPr marL="0" indent="0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None/>
            </a:pPr>
            <a:endParaRPr lang="en-US" dirty="0">
              <a:solidFill>
                <a:srgbClr val="595959"/>
              </a:solidFill>
            </a:endParaRPr>
          </a:p>
        </p:txBody>
      </p:sp>
      <p:grpSp>
        <p:nvGrpSpPr>
          <p:cNvPr id="1461" name="Group 1460"/>
          <p:cNvGrpSpPr/>
          <p:nvPr/>
        </p:nvGrpSpPr>
        <p:grpSpPr>
          <a:xfrm>
            <a:off x="5107367" y="4955007"/>
            <a:ext cx="2835275" cy="1000125"/>
            <a:chOff x="7356262" y="1860550"/>
            <a:chExt cx="2835275" cy="1100137"/>
          </a:xfrm>
        </p:grpSpPr>
        <p:sp>
          <p:nvSpPr>
            <p:cNvPr id="505" name="Oval 469"/>
            <p:cNvSpPr>
              <a:spLocks noChangeArrowheads="1"/>
            </p:cNvSpPr>
            <p:nvPr/>
          </p:nvSpPr>
          <p:spPr bwMode="auto">
            <a:xfrm>
              <a:off x="7356262" y="1860550"/>
              <a:ext cx="2835275" cy="704850"/>
            </a:xfrm>
            <a:prstGeom prst="ellipse">
              <a:avLst/>
            </a:prstGeom>
            <a:gradFill flip="none" rotWithShape="1">
              <a:gsLst>
                <a:gs pos="0">
                  <a:srgbClr val="FDC010"/>
                </a:gs>
                <a:gs pos="50000">
                  <a:srgbClr val="FFC000"/>
                </a:gs>
                <a:gs pos="100000">
                  <a:srgbClr val="FDC010">
                    <a:lumMod val="16000"/>
                    <a:lumOff val="84000"/>
                  </a:srgbClr>
                </a:gs>
              </a:gsLst>
              <a:lin ang="16800000" scaled="0"/>
              <a:tileRect/>
            </a:gradFill>
            <a:ln>
              <a:solidFill>
                <a:srgbClr val="FDC01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6" name="Freeform 470"/>
            <p:cNvSpPr>
              <a:spLocks/>
            </p:cNvSpPr>
            <p:nvPr/>
          </p:nvSpPr>
          <p:spPr bwMode="auto">
            <a:xfrm>
              <a:off x="7356262" y="2209800"/>
              <a:ext cx="2835275" cy="750887"/>
            </a:xfrm>
            <a:custGeom>
              <a:avLst/>
              <a:gdLst>
                <a:gd name="T0" fmla="*/ 7116 w 7116"/>
                <a:gd name="T1" fmla="*/ 0 h 1885"/>
                <a:gd name="T2" fmla="*/ 7116 w 7116"/>
                <a:gd name="T3" fmla="*/ 999 h 1885"/>
                <a:gd name="T4" fmla="*/ 3558 w 7116"/>
                <a:gd name="T5" fmla="*/ 1885 h 1885"/>
                <a:gd name="T6" fmla="*/ 0 w 7116"/>
                <a:gd name="T7" fmla="*/ 999 h 1885"/>
                <a:gd name="T8" fmla="*/ 0 w 7116"/>
                <a:gd name="T9" fmla="*/ 0 h 1885"/>
                <a:gd name="T10" fmla="*/ 3558 w 7116"/>
                <a:gd name="T11" fmla="*/ 886 h 1885"/>
                <a:gd name="T12" fmla="*/ 7116 w 7116"/>
                <a:gd name="T13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6" h="1885">
                  <a:moveTo>
                    <a:pt x="7116" y="0"/>
                  </a:moveTo>
                  <a:lnTo>
                    <a:pt x="7116" y="999"/>
                  </a:lnTo>
                  <a:cubicBezTo>
                    <a:pt x="7116" y="1488"/>
                    <a:pt x="5523" y="1885"/>
                    <a:pt x="3558" y="1885"/>
                  </a:cubicBezTo>
                  <a:cubicBezTo>
                    <a:pt x="1593" y="1885"/>
                    <a:pt x="0" y="1488"/>
                    <a:pt x="0" y="999"/>
                  </a:cubicBezTo>
                  <a:lnTo>
                    <a:pt x="0" y="0"/>
                  </a:lnTo>
                  <a:cubicBezTo>
                    <a:pt x="0" y="490"/>
                    <a:pt x="1593" y="886"/>
                    <a:pt x="3558" y="886"/>
                  </a:cubicBezTo>
                  <a:cubicBezTo>
                    <a:pt x="5523" y="886"/>
                    <a:pt x="7116" y="490"/>
                    <a:pt x="711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4816296" y="1049690"/>
            <a:ext cx="6949121" cy="320040"/>
          </a:xfrm>
          <a:prstGeom prst="roundRect">
            <a:avLst/>
          </a:prstGeom>
          <a:solidFill>
            <a:srgbClr val="A8B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Do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20624" y="1047750"/>
            <a:ext cx="4045874" cy="320040"/>
          </a:xfrm>
          <a:prstGeom prst="roundRect">
            <a:avLst/>
          </a:prstGeom>
          <a:solidFill>
            <a:srgbClr val="A8B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Snapshot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434975" y="1490792"/>
            <a:ext cx="4045874" cy="226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B2DA4AED-3F27-491B-AEB8-BE9738886CBB}"/>
              </a:ext>
            </a:extLst>
          </p:cNvPr>
          <p:cNvSpPr txBox="1">
            <a:spLocks/>
          </p:cNvSpPr>
          <p:nvPr/>
        </p:nvSpPr>
        <p:spPr>
          <a:xfrm>
            <a:off x="428625" y="3899183"/>
            <a:ext cx="4089011" cy="1239745"/>
          </a:xfrm>
          <a:prstGeom prst="rect">
            <a:avLst/>
          </a:prstGeom>
        </p:spPr>
        <p:txBody>
          <a:bodyPr vert="horz" lIns="107520" tIns="53760" rIns="107520" bIns="53760" rtlCol="0">
            <a:noAutofit/>
          </a:bodyPr>
          <a:lstStyle>
            <a:lvl1pPr marL="403196" indent="-403196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•"/>
              <a:defRPr sz="16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73591" indent="-335997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–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43987" indent="-268798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•"/>
              <a:defRPr sz="13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81581" indent="-268798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–"/>
              <a:defRPr sz="13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19176" indent="-268798" algn="l" defTabSz="537594" rtl="0" eaLnBrk="1" latinLnBrk="0" hangingPunct="1">
              <a:spcBef>
                <a:spcPts val="0"/>
              </a:spcBef>
              <a:spcAft>
                <a:spcPts val="706"/>
              </a:spcAft>
              <a:buFont typeface="Arial"/>
              <a:buChar char="»"/>
              <a:defRPr sz="13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956770" indent="-268798" algn="l" defTabSz="537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94364" indent="-268798" algn="l" defTabSz="537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1959" indent="-268798" algn="l" defTabSz="537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69553" indent="-268798" algn="l" defTabSz="537594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36576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595959"/>
                </a:solidFill>
              </a:rPr>
              <a:t>Founded:</a:t>
            </a:r>
            <a:r>
              <a:rPr lang="en-US" dirty="0">
                <a:solidFill>
                  <a:srgbClr val="595959"/>
                </a:solidFill>
              </a:rPr>
              <a:t> 1989</a:t>
            </a:r>
          </a:p>
          <a:p>
            <a:pPr marL="365760" indent="-365760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595959"/>
                </a:solidFill>
              </a:rPr>
              <a:t>Headquarters:</a:t>
            </a:r>
            <a:r>
              <a:rPr lang="en-US" dirty="0">
                <a:solidFill>
                  <a:srgbClr val="595959"/>
                </a:solidFill>
              </a:rPr>
              <a:t> San Jose, CA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641397" y="1049690"/>
            <a:ext cx="0" cy="5122510"/>
          </a:xfrm>
          <a:prstGeom prst="line">
            <a:avLst/>
          </a:prstGeom>
          <a:ln w="63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QuickLogic at a Glance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188274A-FDAE-4A5A-856E-C8F269470765}"/>
              </a:ext>
            </a:extLst>
          </p:cNvPr>
          <p:cNvSpPr txBox="1">
            <a:spLocks/>
          </p:cNvSpPr>
          <p:nvPr/>
        </p:nvSpPr>
        <p:spPr bwMode="auto">
          <a:xfrm>
            <a:off x="8402571" y="3977640"/>
            <a:ext cx="3372170" cy="19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1" fontAlgn="base" hangingPunct="1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>
                <a:srgbClr val="E2383F"/>
              </a:buClr>
              <a:buFont typeface="Wingdings" panose="05000000000000000000" pitchFamily="2" charset="2"/>
              <a:buChar char="§"/>
              <a:defRPr sz="22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757575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757575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757575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80000"/>
              </a:lnSpc>
              <a:spcBef>
                <a:spcPts val="500"/>
              </a:spcBef>
              <a:spcAft>
                <a:spcPct val="0"/>
              </a:spcAft>
              <a:buClr>
                <a:srgbClr val="757575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65760" lvl="1" indent="-365760" defTabSz="537594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/>
              <a:t>Hearables and wearables</a:t>
            </a:r>
          </a:p>
          <a:p>
            <a:pPr marL="365760" lvl="1" indent="-365760" defTabSz="537594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/>
              <a:t>Consumer and industrial IoT</a:t>
            </a:r>
          </a:p>
          <a:p>
            <a:pPr marL="365760" lvl="1" indent="-365760" defTabSz="537594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/>
              <a:t>Smartphones and tablets</a:t>
            </a:r>
          </a:p>
          <a:p>
            <a:pPr marL="365760" lvl="1" indent="-365760" defTabSz="537594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/>
              <a:t>Consumer electronics</a:t>
            </a:r>
          </a:p>
          <a:p>
            <a:pPr marL="365760" lvl="1" indent="-365760" defTabSz="537594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/>
              <a:t>AI-enabled devices</a:t>
            </a:r>
          </a:p>
          <a:p>
            <a:pPr marL="365760" lvl="1" indent="-365760" defTabSz="537594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dirty="0"/>
              <a:t>Aerospace and defense devices</a:t>
            </a:r>
            <a:endParaRPr lang="en-US" sz="1400" dirty="0"/>
          </a:p>
        </p:txBody>
      </p:sp>
      <p:sp>
        <p:nvSpPr>
          <p:cNvPr id="48" name="Rounded Rectangle 47"/>
          <p:cNvSpPr/>
          <p:nvPr/>
        </p:nvSpPr>
        <p:spPr>
          <a:xfrm>
            <a:off x="4816296" y="3395214"/>
            <a:ext cx="3349782" cy="320040"/>
          </a:xfrm>
          <a:prstGeom prst="roundRect">
            <a:avLst/>
          </a:prstGeom>
          <a:solidFill>
            <a:srgbClr val="A8B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End-to-End Solutions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8415304" y="3387594"/>
            <a:ext cx="3346704" cy="320040"/>
          </a:xfrm>
          <a:prstGeom prst="roundRect">
            <a:avLst/>
          </a:prstGeom>
          <a:solidFill>
            <a:srgbClr val="A8B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Target Markets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07367" y="5306220"/>
            <a:ext cx="2835276" cy="52354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9959497"/>
              </a:avLst>
            </a:prstTxWarp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eFPGA IP</a:t>
            </a:r>
          </a:p>
        </p:txBody>
      </p:sp>
      <p:sp>
        <p:nvSpPr>
          <p:cNvPr id="1458" name="AutoShape 467"/>
          <p:cNvSpPr>
            <a:spLocks noChangeAspect="1" noChangeArrowheads="1" noTextEdit="1"/>
          </p:cNvSpPr>
          <p:nvPr/>
        </p:nvSpPr>
        <p:spPr bwMode="auto">
          <a:xfrm>
            <a:off x="6191250" y="2627313"/>
            <a:ext cx="284480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62" name="Group 1461"/>
          <p:cNvGrpSpPr/>
          <p:nvPr/>
        </p:nvGrpSpPr>
        <p:grpSpPr>
          <a:xfrm>
            <a:off x="5107367" y="4431467"/>
            <a:ext cx="2835275" cy="1000125"/>
            <a:chOff x="7356262" y="1591662"/>
            <a:chExt cx="2835275" cy="1100137"/>
          </a:xfrm>
        </p:grpSpPr>
        <p:sp>
          <p:nvSpPr>
            <p:cNvPr id="503" name="Oval 469"/>
            <p:cNvSpPr>
              <a:spLocks noChangeArrowheads="1"/>
            </p:cNvSpPr>
            <p:nvPr/>
          </p:nvSpPr>
          <p:spPr bwMode="auto">
            <a:xfrm>
              <a:off x="7356262" y="1591662"/>
              <a:ext cx="2835275" cy="704850"/>
            </a:xfrm>
            <a:prstGeom prst="ellipse">
              <a:avLst/>
            </a:prstGeom>
            <a:gradFill flip="none" rotWithShape="1">
              <a:gsLst>
                <a:gs pos="0">
                  <a:srgbClr val="ED7D2F"/>
                </a:gs>
                <a:gs pos="50000">
                  <a:srgbClr val="ED7D2F"/>
                </a:gs>
                <a:gs pos="100000">
                  <a:srgbClr val="ED7D2F">
                    <a:lumMod val="12000"/>
                    <a:lumOff val="88000"/>
                  </a:srgbClr>
                </a:gs>
              </a:gsLst>
              <a:lin ang="16800000" scaled="0"/>
              <a:tileRect/>
            </a:gradFill>
            <a:ln>
              <a:solidFill>
                <a:srgbClr val="ED7D2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4" name="Freeform 470"/>
            <p:cNvSpPr>
              <a:spLocks/>
            </p:cNvSpPr>
            <p:nvPr/>
          </p:nvSpPr>
          <p:spPr bwMode="auto">
            <a:xfrm>
              <a:off x="7356262" y="1940912"/>
              <a:ext cx="2835275" cy="750887"/>
            </a:xfrm>
            <a:custGeom>
              <a:avLst/>
              <a:gdLst>
                <a:gd name="T0" fmla="*/ 7116 w 7116"/>
                <a:gd name="T1" fmla="*/ 0 h 1885"/>
                <a:gd name="T2" fmla="*/ 7116 w 7116"/>
                <a:gd name="T3" fmla="*/ 999 h 1885"/>
                <a:gd name="T4" fmla="*/ 3558 w 7116"/>
                <a:gd name="T5" fmla="*/ 1885 h 1885"/>
                <a:gd name="T6" fmla="*/ 0 w 7116"/>
                <a:gd name="T7" fmla="*/ 999 h 1885"/>
                <a:gd name="T8" fmla="*/ 0 w 7116"/>
                <a:gd name="T9" fmla="*/ 0 h 1885"/>
                <a:gd name="T10" fmla="*/ 3558 w 7116"/>
                <a:gd name="T11" fmla="*/ 886 h 1885"/>
                <a:gd name="T12" fmla="*/ 7116 w 7116"/>
                <a:gd name="T13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6" h="1885">
                  <a:moveTo>
                    <a:pt x="7116" y="0"/>
                  </a:moveTo>
                  <a:lnTo>
                    <a:pt x="7116" y="999"/>
                  </a:lnTo>
                  <a:cubicBezTo>
                    <a:pt x="7116" y="1488"/>
                    <a:pt x="5523" y="1885"/>
                    <a:pt x="3558" y="1885"/>
                  </a:cubicBezTo>
                  <a:cubicBezTo>
                    <a:pt x="1593" y="1885"/>
                    <a:pt x="0" y="1488"/>
                    <a:pt x="0" y="999"/>
                  </a:cubicBezTo>
                  <a:lnTo>
                    <a:pt x="0" y="0"/>
                  </a:lnTo>
                  <a:cubicBezTo>
                    <a:pt x="0" y="490"/>
                    <a:pt x="1593" y="886"/>
                    <a:pt x="3558" y="886"/>
                  </a:cubicBezTo>
                  <a:cubicBezTo>
                    <a:pt x="5523" y="886"/>
                    <a:pt x="7116" y="490"/>
                    <a:pt x="711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63" name="Group 1462"/>
          <p:cNvGrpSpPr/>
          <p:nvPr/>
        </p:nvGrpSpPr>
        <p:grpSpPr>
          <a:xfrm>
            <a:off x="5107367" y="3907927"/>
            <a:ext cx="2835275" cy="1000125"/>
            <a:chOff x="7356262" y="1049690"/>
            <a:chExt cx="2835275" cy="1100137"/>
          </a:xfrm>
        </p:grpSpPr>
        <p:sp>
          <p:nvSpPr>
            <p:cNvPr id="1459" name="Oval 469"/>
            <p:cNvSpPr>
              <a:spLocks noChangeArrowheads="1"/>
            </p:cNvSpPr>
            <p:nvPr/>
          </p:nvSpPr>
          <p:spPr bwMode="auto">
            <a:xfrm>
              <a:off x="7356262" y="1049690"/>
              <a:ext cx="2835275" cy="704850"/>
            </a:xfrm>
            <a:prstGeom prst="ellipse">
              <a:avLst/>
            </a:prstGeom>
            <a:gradFill flip="none" rotWithShape="1">
              <a:gsLst>
                <a:gs pos="0">
                  <a:schemeClr val="tx2"/>
                </a:gs>
                <a:gs pos="50000">
                  <a:schemeClr val="tx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16800000" scaled="0"/>
              <a:tileRect/>
            </a:gradFill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0" name="Freeform 470"/>
            <p:cNvSpPr>
              <a:spLocks/>
            </p:cNvSpPr>
            <p:nvPr/>
          </p:nvSpPr>
          <p:spPr bwMode="auto">
            <a:xfrm>
              <a:off x="7356262" y="1398940"/>
              <a:ext cx="2835275" cy="750887"/>
            </a:xfrm>
            <a:custGeom>
              <a:avLst/>
              <a:gdLst>
                <a:gd name="T0" fmla="*/ 7116 w 7116"/>
                <a:gd name="T1" fmla="*/ 0 h 1885"/>
                <a:gd name="T2" fmla="*/ 7116 w 7116"/>
                <a:gd name="T3" fmla="*/ 999 h 1885"/>
                <a:gd name="T4" fmla="*/ 3558 w 7116"/>
                <a:gd name="T5" fmla="*/ 1885 h 1885"/>
                <a:gd name="T6" fmla="*/ 0 w 7116"/>
                <a:gd name="T7" fmla="*/ 999 h 1885"/>
                <a:gd name="T8" fmla="*/ 0 w 7116"/>
                <a:gd name="T9" fmla="*/ 0 h 1885"/>
                <a:gd name="T10" fmla="*/ 3558 w 7116"/>
                <a:gd name="T11" fmla="*/ 886 h 1885"/>
                <a:gd name="T12" fmla="*/ 7116 w 7116"/>
                <a:gd name="T13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16" h="1885">
                  <a:moveTo>
                    <a:pt x="7116" y="0"/>
                  </a:moveTo>
                  <a:lnTo>
                    <a:pt x="7116" y="999"/>
                  </a:lnTo>
                  <a:cubicBezTo>
                    <a:pt x="7116" y="1488"/>
                    <a:pt x="5523" y="1885"/>
                    <a:pt x="3558" y="1885"/>
                  </a:cubicBezTo>
                  <a:cubicBezTo>
                    <a:pt x="1593" y="1885"/>
                    <a:pt x="0" y="1488"/>
                    <a:pt x="0" y="999"/>
                  </a:cubicBezTo>
                  <a:lnTo>
                    <a:pt x="0" y="0"/>
                  </a:lnTo>
                  <a:cubicBezTo>
                    <a:pt x="0" y="490"/>
                    <a:pt x="1593" y="886"/>
                    <a:pt x="3558" y="886"/>
                  </a:cubicBezTo>
                  <a:cubicBezTo>
                    <a:pt x="5523" y="886"/>
                    <a:pt x="7116" y="490"/>
                    <a:pt x="711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107367" y="4142110"/>
            <a:ext cx="2835275" cy="63640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16229374"/>
              </a:avLst>
            </a:prstTxWarp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AI Software Platform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07366" y="4595532"/>
            <a:ext cx="2835277" cy="676975"/>
          </a:xfrm>
          <a:prstGeom prst="rect">
            <a:avLst/>
          </a:prstGeom>
          <a:noFill/>
        </p:spPr>
        <p:txBody>
          <a:bodyPr wrap="square" rtlCol="0" anchor="b" anchorCtr="0">
            <a:prstTxWarp prst="textArchDown">
              <a:avLst>
                <a:gd name="adj" fmla="val 16471427"/>
              </a:avLst>
            </a:prstTxWarp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SoC</a:t>
            </a:r>
          </a:p>
        </p:txBody>
      </p:sp>
    </p:spTree>
    <p:extLst>
      <p:ext uri="{BB962C8B-B14F-4D97-AF65-F5344CB8AC3E}">
        <p14:creationId xmlns:p14="http://schemas.microsoft.com/office/powerpoint/2010/main" val="248096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AB07-282A-4C9C-9251-9FECDB66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Proprietary FPGA Tools 25 Years Ago…</a:t>
            </a:r>
          </a:p>
        </p:txBody>
      </p:sp>
      <p:pic>
        <p:nvPicPr>
          <p:cNvPr id="1026" name="Picture 2" descr="https://www.quicklogic.com/wp-content/uploads/2020/06/fpgas-dev-tools-QuickWorks-Flow.jpg">
            <a:extLst>
              <a:ext uri="{FF2B5EF4-FFF2-40B4-BE49-F238E27FC236}">
                <a16:creationId xmlns:a16="http://schemas.microsoft.com/office/drawing/2014/main" id="{521A3D49-89B1-41BF-B625-AE2A8B95B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59" y="898493"/>
            <a:ext cx="5721146" cy="506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95F8C484-F92F-47D8-A196-9B11AF53F7B1}"/>
              </a:ext>
            </a:extLst>
          </p:cNvPr>
          <p:cNvSpPr/>
          <p:nvPr/>
        </p:nvSpPr>
        <p:spPr>
          <a:xfrm rot="5400000">
            <a:off x="7744968" y="1874520"/>
            <a:ext cx="923544" cy="859536"/>
          </a:xfrm>
          <a:prstGeom prst="curvedLeftArrow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rtlCol="0" anchor="ctr" anchorCtr="0">
            <a:noAutofit/>
          </a:bodyPr>
          <a:lstStyle/>
          <a:p>
            <a:pPr mar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C3C54B37-51D6-414C-AFB4-47B8B40DE837}"/>
              </a:ext>
            </a:extLst>
          </p:cNvPr>
          <p:cNvSpPr/>
          <p:nvPr/>
        </p:nvSpPr>
        <p:spPr>
          <a:xfrm rot="5400000">
            <a:off x="1927835" y="1874520"/>
            <a:ext cx="923544" cy="859536"/>
          </a:xfrm>
          <a:prstGeom prst="curvedLeftArrow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rtlCol="0" anchor="ctr" anchorCtr="0">
            <a:noAutofit/>
          </a:bodyPr>
          <a:lstStyle/>
          <a:p>
            <a:pPr mar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0F39F-8C0D-4B68-B540-58CCAC4AE116}"/>
              </a:ext>
            </a:extLst>
          </p:cNvPr>
          <p:cNvSpPr txBox="1"/>
          <p:nvPr/>
        </p:nvSpPr>
        <p:spPr>
          <a:xfrm>
            <a:off x="8636508" y="1842730"/>
            <a:ext cx="131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Synthesis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AAAA4-AB86-48A6-AAE9-C9E64FEEA1D1}"/>
              </a:ext>
            </a:extLst>
          </p:cNvPr>
          <p:cNvSpPr txBox="1"/>
          <p:nvPr/>
        </p:nvSpPr>
        <p:spPr>
          <a:xfrm>
            <a:off x="347717" y="1981122"/>
            <a:ext cx="1795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Simulators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91E95-4BD4-413A-B195-ED600EEA4075}"/>
              </a:ext>
            </a:extLst>
          </p:cNvPr>
          <p:cNvSpPr txBox="1"/>
          <p:nvPr/>
        </p:nvSpPr>
        <p:spPr>
          <a:xfrm>
            <a:off x="588758" y="3429000"/>
            <a:ext cx="131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FPGA Vendors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DC52754F-E6C4-4864-9E45-EFFDF125527F}"/>
              </a:ext>
            </a:extLst>
          </p:cNvPr>
          <p:cNvSpPr/>
          <p:nvPr/>
        </p:nvSpPr>
        <p:spPr>
          <a:xfrm rot="5400000">
            <a:off x="1680840" y="3459738"/>
            <a:ext cx="1403819" cy="859535"/>
          </a:xfrm>
          <a:prstGeom prst="curvedLeftArrow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rtlCol="0" anchor="ctr" anchorCtr="0">
            <a:noAutofit/>
          </a:bodyPr>
          <a:lstStyle/>
          <a:p>
            <a:pPr mar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7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507FDA-1856-42C3-95A8-61FF3118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DD840A-FA40-4000-88A7-ABCC2277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44" y="2999254"/>
            <a:ext cx="11441511" cy="668940"/>
          </a:xfrm>
        </p:spPr>
        <p:txBody>
          <a:bodyPr>
            <a:no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Our Walled Garden</a:t>
            </a:r>
          </a:p>
        </p:txBody>
      </p:sp>
    </p:spTree>
    <p:extLst>
      <p:ext uri="{BB962C8B-B14F-4D97-AF65-F5344CB8AC3E}">
        <p14:creationId xmlns:p14="http://schemas.microsoft.com/office/powerpoint/2010/main" val="3641806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5204-4894-4AB8-9557-B78ECB69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FPGA Vendors Resist?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DC893-FF00-42DE-827B-92CA82B3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17" y="1256771"/>
            <a:ext cx="11441512" cy="2510558"/>
          </a:xfrm>
        </p:spPr>
        <p:txBody>
          <a:bodyPr>
            <a:normAutofit/>
          </a:bodyPr>
          <a:lstStyle/>
          <a:p>
            <a:r>
              <a:rPr lang="en-US" dirty="0"/>
              <a:t>Because we know:</a:t>
            </a:r>
          </a:p>
          <a:p>
            <a:endParaRPr lang="en-US" dirty="0"/>
          </a:p>
          <a:p>
            <a:pPr lvl="1"/>
            <a:r>
              <a:rPr lang="en-US" dirty="0"/>
              <a:t>Humans like </a:t>
            </a:r>
            <a:r>
              <a:rPr lang="en-US" b="1" i="1" dirty="0"/>
              <a:t>routine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is </a:t>
            </a:r>
            <a:r>
              <a:rPr lang="en-US" b="1" i="1" dirty="0"/>
              <a:t>painful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Change is </a:t>
            </a:r>
            <a:r>
              <a:rPr lang="en-US" b="1" i="1" dirty="0"/>
              <a:t>risk</a:t>
            </a:r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29D863-4364-475E-8C99-0D246E38363F}"/>
              </a:ext>
            </a:extLst>
          </p:cNvPr>
          <p:cNvSpPr/>
          <p:nvPr/>
        </p:nvSpPr>
        <p:spPr>
          <a:xfrm>
            <a:off x="602873" y="4191635"/>
            <a:ext cx="1093119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595959"/>
                </a:solidFill>
                <a:latin typeface="+mn-lt"/>
              </a:rPr>
              <a:t>And, for those of us who have had robust software…</a:t>
            </a:r>
          </a:p>
          <a:p>
            <a:pPr marL="0" indent="0" algn="ctr">
              <a:buNone/>
            </a:pPr>
            <a:endParaRPr lang="en-US" sz="3600" dirty="0">
              <a:solidFill>
                <a:srgbClr val="595959"/>
              </a:solidFill>
              <a:latin typeface="+mn-lt"/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rgbClr val="595959"/>
                </a:solidFill>
                <a:latin typeface="+mn-lt"/>
              </a:rPr>
              <a:t>…Why change?</a:t>
            </a:r>
          </a:p>
        </p:txBody>
      </p:sp>
    </p:spTree>
    <p:extLst>
      <p:ext uri="{BB962C8B-B14F-4D97-AF65-F5344CB8AC3E}">
        <p14:creationId xmlns:p14="http://schemas.microsoft.com/office/powerpoint/2010/main" val="421288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ock Diagram">
            <a:extLst>
              <a:ext uri="{FF2B5EF4-FFF2-40B4-BE49-F238E27FC236}">
                <a16:creationId xmlns:a16="http://schemas.microsoft.com/office/drawing/2014/main" id="{749FAA1D-67C2-4F9B-995C-CDDE81D4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80" y="1368034"/>
            <a:ext cx="4951357" cy="49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1AF56-B5AD-F248-9E01-22120C2F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Community’s Open Source Tools 1 Year Ago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CD5E1F-74E9-4A04-B8B2-0B915B0D6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21" y="495214"/>
            <a:ext cx="3755155" cy="17456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3955C2-2952-4B1B-BD6C-E308994B0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336" y="3052160"/>
            <a:ext cx="4079892" cy="18965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34B4DE-7E85-4278-B6AA-B2982DC16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035" y="4000459"/>
            <a:ext cx="2631119" cy="12231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2322EF-3F8B-42EA-873E-A6DC3376B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6536" y="4129025"/>
            <a:ext cx="2329400" cy="108285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06CE0A-CA20-40B4-AB30-88131EE8A61E}"/>
              </a:ext>
            </a:extLst>
          </p:cNvPr>
          <p:cNvGrpSpPr/>
          <p:nvPr/>
        </p:nvGrpSpPr>
        <p:grpSpPr>
          <a:xfrm>
            <a:off x="8481825" y="-167649"/>
            <a:ext cx="2146586" cy="3071365"/>
            <a:chOff x="7363328" y="1769792"/>
            <a:chExt cx="2146586" cy="3071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D92A3C-AD02-4E42-84EA-E683AB90D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455931">
              <a:off x="6950443" y="2281686"/>
              <a:ext cx="3071365" cy="2047577"/>
            </a:xfrm>
            <a:prstGeom prst="rect">
              <a:avLst/>
            </a:prstGeom>
          </p:spPr>
        </p:pic>
        <p:pic>
          <p:nvPicPr>
            <p:cNvPr id="13" name="Picture 12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832F79C6-42D4-44FE-B064-7DA44AE57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328" y="3186054"/>
              <a:ext cx="280880" cy="295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151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>
            <a:extLst>
              <a:ext uri="{FF2B5EF4-FFF2-40B4-BE49-F238E27FC236}">
                <a16:creationId xmlns:a16="http://schemas.microsoft.com/office/drawing/2014/main" id="{DF736C85-0300-4ADC-8B68-EDC93AA7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902" y="1849829"/>
            <a:ext cx="1799439" cy="101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lock Diagram">
            <a:extLst>
              <a:ext uri="{FF2B5EF4-FFF2-40B4-BE49-F238E27FC236}">
                <a16:creationId xmlns:a16="http://schemas.microsoft.com/office/drawing/2014/main" id="{749FAA1D-67C2-4F9B-995C-CDDE81D4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80" y="1368034"/>
            <a:ext cx="4951357" cy="49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1AF56-B5AD-F248-9E01-22120C2F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Community’s Open Source Tools Now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CD5E1F-74E9-4A04-B8B2-0B915B0D6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621" y="495214"/>
            <a:ext cx="3755155" cy="17456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3955C2-2952-4B1B-BD6C-E308994B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336" y="3052160"/>
            <a:ext cx="4079892" cy="189659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0D5664B-E487-4750-A200-DF696022304D}"/>
              </a:ext>
            </a:extLst>
          </p:cNvPr>
          <p:cNvGrpSpPr/>
          <p:nvPr/>
        </p:nvGrpSpPr>
        <p:grpSpPr>
          <a:xfrm>
            <a:off x="-41757" y="1394933"/>
            <a:ext cx="3833731" cy="1243832"/>
            <a:chOff x="944357" y="5191974"/>
            <a:chExt cx="3833731" cy="124383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8780121-D34F-483E-AFA9-47F5D530F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5614" y="5381653"/>
              <a:ext cx="1622474" cy="86447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541D40D-A183-4289-A3FA-A21FBFF1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357" y="5191974"/>
              <a:ext cx="2211257" cy="1243832"/>
            </a:xfrm>
            <a:prstGeom prst="rect">
              <a:avLst/>
            </a:prstGeom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C296303B-86AD-4F4A-B140-8FDCD323E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523" y="2728975"/>
            <a:ext cx="2489488" cy="114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8C07341-95CC-4D3A-815A-B356A4FCE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85" y="2789011"/>
            <a:ext cx="2211258" cy="101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7ADB3D-C4E5-48E3-B37B-7B9FFF699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035" y="4000459"/>
            <a:ext cx="2631119" cy="12231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D4EF0B-DF02-4DE2-868F-07F72E3AB2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6536" y="4129025"/>
            <a:ext cx="2329400" cy="10828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1099C6E-237E-4856-B5ED-1243DBEFA5B8}"/>
              </a:ext>
            </a:extLst>
          </p:cNvPr>
          <p:cNvGrpSpPr/>
          <p:nvPr/>
        </p:nvGrpSpPr>
        <p:grpSpPr>
          <a:xfrm>
            <a:off x="8481825" y="-167649"/>
            <a:ext cx="2146586" cy="3071365"/>
            <a:chOff x="7363328" y="1769792"/>
            <a:chExt cx="2146586" cy="307136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71B061C-57DB-4380-B93D-11E8FDA6D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455931">
              <a:off x="6950443" y="2281686"/>
              <a:ext cx="3071365" cy="2047577"/>
            </a:xfrm>
            <a:prstGeom prst="rect">
              <a:avLst/>
            </a:prstGeom>
          </p:spPr>
        </p:pic>
        <p:pic>
          <p:nvPicPr>
            <p:cNvPr id="24" name="Picture 23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C8AAE7F9-1203-4163-BB98-C64DCBEB8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3328" y="3186054"/>
              <a:ext cx="280880" cy="29562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E5F9EB-69BC-4408-BBF5-AF94DC82810F}"/>
              </a:ext>
            </a:extLst>
          </p:cNvPr>
          <p:cNvGrpSpPr/>
          <p:nvPr/>
        </p:nvGrpSpPr>
        <p:grpSpPr>
          <a:xfrm>
            <a:off x="10964657" y="1214235"/>
            <a:ext cx="563157" cy="347008"/>
            <a:chOff x="10238275" y="3116784"/>
            <a:chExt cx="563157" cy="347008"/>
          </a:xfrm>
        </p:grpSpPr>
        <p:pic>
          <p:nvPicPr>
            <p:cNvPr id="27" name="Picture 26" descr="A circuit board&#10;&#10;Description automatically generated">
              <a:extLst>
                <a:ext uri="{FF2B5EF4-FFF2-40B4-BE49-F238E27FC236}">
                  <a16:creationId xmlns:a16="http://schemas.microsoft.com/office/drawing/2014/main" id="{AB6BE9C0-0D52-4E08-BF99-49D420EF76D4}"/>
                </a:ext>
              </a:extLst>
            </p:cNvPr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0520552" y="3116784"/>
              <a:ext cx="280880" cy="347008"/>
            </a:xfrm>
            <a:prstGeom prst="rect">
              <a:avLst/>
            </a:prstGeom>
          </p:spPr>
        </p:pic>
        <p:pic>
          <p:nvPicPr>
            <p:cNvPr id="29" name="Picture 28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F9EC6110-5445-42EC-83FF-4CB2F3239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8275" y="3157661"/>
              <a:ext cx="280880" cy="295626"/>
            </a:xfrm>
            <a:prstGeom prst="rect">
              <a:avLst/>
            </a:prstGeom>
          </p:spPr>
        </p:pic>
      </p:grpSp>
      <p:pic>
        <p:nvPicPr>
          <p:cNvPr id="36" name="Picture 3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7B268AE5-BED0-4EAD-8D8E-B715D9F808A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7027" y="2194497"/>
            <a:ext cx="280880" cy="29562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7E1B19B-B798-4A04-943C-7CE94AC8A266}"/>
              </a:ext>
            </a:extLst>
          </p:cNvPr>
          <p:cNvGrpSpPr/>
          <p:nvPr/>
        </p:nvGrpSpPr>
        <p:grpSpPr>
          <a:xfrm>
            <a:off x="10621133" y="1972069"/>
            <a:ext cx="1248807" cy="679698"/>
            <a:chOff x="9864328" y="3938428"/>
            <a:chExt cx="1248807" cy="67969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C0C759F-9A5D-401E-85AA-11D910E27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6200000" flipH="1">
              <a:off x="10443965" y="3679853"/>
              <a:ext cx="410595" cy="92774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0EE36C-BB77-44D9-AB9B-A3236984C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411742" y="4398700"/>
              <a:ext cx="498502" cy="219426"/>
            </a:xfrm>
            <a:prstGeom prst="rect">
              <a:avLst/>
            </a:prstGeom>
          </p:spPr>
        </p:pic>
        <p:pic>
          <p:nvPicPr>
            <p:cNvPr id="44" name="Picture 43" descr="A picture containing text&#10;&#10;Description generated with high confidence">
              <a:extLst>
                <a:ext uri="{FF2B5EF4-FFF2-40B4-BE49-F238E27FC236}">
                  <a16:creationId xmlns:a16="http://schemas.microsoft.com/office/drawing/2014/main" id="{17D164B5-59E6-4BF9-BAD7-871E3D05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64328" y="3985967"/>
              <a:ext cx="280880" cy="295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721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401D2-2E93-4BE8-A70D-FB8E43B9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Glimpse Into the Future – Designing with your Smartphone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715EF-DF67-4632-B366-A49C3FEF4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https://www.youtube.com/watch?v=bRrJqL3NGlg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75A53-BD25-43A7-B8E5-5A9D4FE2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7" y="2629729"/>
            <a:ext cx="5659762" cy="3172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D783A-A7C9-4BF9-8B75-EB0E48D5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993" y="1842910"/>
            <a:ext cx="6134842" cy="31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CE2A26-4F11-A34C-8B82-DE92EA6DAB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2362" y="1528672"/>
            <a:ext cx="5352947" cy="4549312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D9F9A5-10F7-0B49-B16D-A0950D7D811A}"/>
              </a:ext>
            </a:extLst>
          </p:cNvPr>
          <p:cNvGrpSpPr/>
          <p:nvPr/>
        </p:nvGrpSpPr>
        <p:grpSpPr>
          <a:xfrm>
            <a:off x="5870448" y="2834640"/>
            <a:ext cx="677135" cy="749808"/>
            <a:chOff x="4974707" y="3178921"/>
            <a:chExt cx="673582" cy="7357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9607AB-CD3D-6646-84DA-83C6BD84BDB7}"/>
                </a:ext>
              </a:extLst>
            </p:cNvPr>
            <p:cNvSpPr/>
            <p:nvPr/>
          </p:nvSpPr>
          <p:spPr>
            <a:xfrm>
              <a:off x="4989310" y="3178921"/>
              <a:ext cx="644376" cy="6566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715E85-009C-B04E-88EE-9B3B8297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5121" y="3220860"/>
              <a:ext cx="512754" cy="4162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9DB815-E693-B342-83E4-232EAE3A0C6D}"/>
                </a:ext>
              </a:extLst>
            </p:cNvPr>
            <p:cNvSpPr txBox="1"/>
            <p:nvPr/>
          </p:nvSpPr>
          <p:spPr>
            <a:xfrm>
              <a:off x="4974707" y="3545302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CV32</a:t>
              </a:r>
            </a:p>
          </p:txBody>
        </p:sp>
      </p:grpSp>
      <p:pic>
        <p:nvPicPr>
          <p:cNvPr id="19" name="Picture 18" descr="A picture containing laptop&#10;&#10;Description automatically generated">
            <a:extLst>
              <a:ext uri="{FF2B5EF4-FFF2-40B4-BE49-F238E27FC236}">
                <a16:creationId xmlns:a16="http://schemas.microsoft.com/office/drawing/2014/main" id="{9B13B27F-AD87-1B49-90CE-426942970F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564" y="1468649"/>
            <a:ext cx="1988538" cy="396952"/>
          </a:xfrm>
          <a:prstGeom prst="rect">
            <a:avLst/>
          </a:prstGeom>
        </p:spPr>
      </p:pic>
      <p:pic>
        <p:nvPicPr>
          <p:cNvPr id="20" name="Picture 2" descr="Image result for eth zurich PULP">
            <a:extLst>
              <a:ext uri="{FF2B5EF4-FFF2-40B4-BE49-F238E27FC236}">
                <a16:creationId xmlns:a16="http://schemas.microsoft.com/office/drawing/2014/main" id="{05EC5662-1B68-AE41-BB7D-B728C726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707" y="1883531"/>
            <a:ext cx="1667967" cy="45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952600-0D4E-3A45-9FE8-9D9C70F1CF50}"/>
              </a:ext>
            </a:extLst>
          </p:cNvPr>
          <p:cNvSpPr txBox="1"/>
          <p:nvPr/>
        </p:nvSpPr>
        <p:spPr>
          <a:xfrm>
            <a:off x="4729735" y="5715534"/>
            <a:ext cx="2030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source: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QuickLogic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8D1AE42-801F-4D1E-8BD6-7F8AD693A5F0}"/>
              </a:ext>
            </a:extLst>
          </p:cNvPr>
          <p:cNvSpPr txBox="1">
            <a:spLocks/>
          </p:cNvSpPr>
          <p:nvPr/>
        </p:nvSpPr>
        <p:spPr>
          <a:xfrm>
            <a:off x="265472" y="365125"/>
            <a:ext cx="10718618" cy="738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7325D"/>
                </a:solidFill>
                <a:latin typeface="Orbitron" panose="02000000000000000000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595959"/>
                </a:solidFill>
                <a:latin typeface="+mj-lt"/>
              </a:rPr>
              <a:t>RISC-V MCU + eFPGA SoC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6B38023-3397-4165-9A00-235D103664D7}"/>
              </a:ext>
            </a:extLst>
          </p:cNvPr>
          <p:cNvSpPr txBox="1">
            <a:spLocks/>
          </p:cNvSpPr>
          <p:nvPr/>
        </p:nvSpPr>
        <p:spPr>
          <a:xfrm>
            <a:off x="7470229" y="1103586"/>
            <a:ext cx="3875314" cy="5237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F5F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F5F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F5F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F5F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F5F5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Project announced at Open Source Developer Forum Sept 2020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Real Time Operating System (e.g. Zephyr) capable ~600+MHz CV32 MCU host CPU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Full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Renode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 Support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Embedded FPGA fabric with hardware accelerators from QuickLogic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Multiple low power peripheral interfaces (SPI, GPIO, I2C,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HyperRAM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, CAMIF,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etc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) for interfacing with sensors, displays, and connectivity modules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Open Sans" panose="020B0606030504020204" pitchFamily="34" charset="0"/>
              </a:rPr>
              <a:t>Built in 22FDX with GF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896679-3DD4-4B46-8D9B-0A10B9840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074" y="3473873"/>
            <a:ext cx="2856032" cy="13276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936B49-10CB-48F4-BAEF-4453E9A4C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7952" y="1842047"/>
            <a:ext cx="1497429" cy="696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0E3E55-A49F-41D6-9401-D54646F99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645" y="2521957"/>
            <a:ext cx="2682890" cy="124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1880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Custom 3">
      <a:dk1>
        <a:sysClr val="windowText" lastClr="000000"/>
      </a:dk1>
      <a:lt1>
        <a:sysClr val="window" lastClr="FFFFFF"/>
      </a:lt1>
      <a:dk2>
        <a:srgbClr val="0071B9"/>
      </a:dk2>
      <a:lt2>
        <a:srgbClr val="EBEBEB"/>
      </a:lt2>
      <a:accent1>
        <a:srgbClr val="00A6CE"/>
      </a:accent1>
      <a:accent2>
        <a:srgbClr val="2E3192"/>
      </a:accent2>
      <a:accent3>
        <a:srgbClr val="E2383F"/>
      </a:accent3>
      <a:accent4>
        <a:srgbClr val="0085AC"/>
      </a:accent4>
      <a:accent5>
        <a:srgbClr val="75CEEC"/>
      </a:accent5>
      <a:accent6>
        <a:srgbClr val="F2B757"/>
      </a:accent6>
      <a:hlink>
        <a:srgbClr val="2E3192"/>
      </a:hlink>
      <a:folHlink>
        <a:srgbClr val="48DBFF"/>
      </a:folHlink>
    </a:clrScheme>
    <a:fontScheme name="QuickLogic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effectLst/>
      </a:spPr>
      <a:bodyPr spcFirstLastPara="0" vert="horz" wrap="square" lIns="60960" tIns="60960" rIns="60960" bIns="60960" numCol="1" spcCol="1270" anchor="ctr" anchorCtr="0">
        <a:noAutofit/>
      </a:bodyPr>
      <a:lstStyle>
        <a:defPPr marL="0" indent="0" algn="ctr" defTabSz="711200">
          <a:lnSpc>
            <a:spcPct val="90000"/>
          </a:lnSpc>
          <a:spcBef>
            <a:spcPct val="0"/>
          </a:spcBef>
          <a:spcAft>
            <a:spcPct val="35000"/>
          </a:spcAft>
          <a:buNone/>
          <a:defRPr sz="1400" kern="1200" dirty="0"/>
        </a:defPPr>
      </a:lstStyle>
      <a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hemeClr val="accent2">
            <a:hueOff val="0"/>
            <a:satOff val="0"/>
            <a:lumOff val="0"/>
            <a:alphaOff val="0"/>
          </a:schemeClr>
        </a:fillRef>
        <a:effectRef idx="3">
          <a:schemeClr val="accent2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A0547DDC-01DA-4C53-AD89-A709A5676B65}" vid="{48B7189E-EE3D-4D79-ACE7-B8D330DF3010}"/>
    </a:ext>
  </a:extLst>
</a:theme>
</file>

<file path=ppt/theme/theme2.xml><?xml version="1.0" encoding="utf-8"?>
<a:theme xmlns:a="http://schemas.openxmlformats.org/drawingml/2006/main" name="1_Droplet">
  <a:themeElements>
    <a:clrScheme name="QuickLogic">
      <a:dk1>
        <a:sysClr val="windowText" lastClr="000000"/>
      </a:dk1>
      <a:lt1>
        <a:sysClr val="window" lastClr="FFFFFF"/>
      </a:lt1>
      <a:dk2>
        <a:srgbClr val="0071B9"/>
      </a:dk2>
      <a:lt2>
        <a:srgbClr val="EBEBEB"/>
      </a:lt2>
      <a:accent1>
        <a:srgbClr val="00A6CE"/>
      </a:accent1>
      <a:accent2>
        <a:srgbClr val="2E3192"/>
      </a:accent2>
      <a:accent3>
        <a:srgbClr val="DE3931"/>
      </a:accent3>
      <a:accent4>
        <a:srgbClr val="0085AC"/>
      </a:accent4>
      <a:accent5>
        <a:srgbClr val="75CEEC"/>
      </a:accent5>
      <a:accent6>
        <a:srgbClr val="F2B757"/>
      </a:accent6>
      <a:hlink>
        <a:srgbClr val="2E3192"/>
      </a:hlink>
      <a:folHlink>
        <a:srgbClr val="48DBFF"/>
      </a:folHlink>
    </a:clrScheme>
    <a:fontScheme name="QuickLogic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ickLogic_2018_wo_Confidential_template_AI  -  Read-Only" id="{F4E82257-7736-49BA-AB30-74907BCDF25B}" vid="{2AC6010D-85EC-4D95-83E3-5AA4DFABFB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2060</TotalTime>
  <Words>436</Words>
  <Application>Microsoft Office PowerPoint</Application>
  <PresentationFormat>Widescreen</PresentationFormat>
  <Paragraphs>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Open Sans</vt:lpstr>
      <vt:lpstr>Wingdings</vt:lpstr>
      <vt:lpstr>Droplet</vt:lpstr>
      <vt:lpstr>1_Droplet</vt:lpstr>
      <vt:lpstr>Open Source FPGA Tooling: The Next Step in our Journey</vt:lpstr>
      <vt:lpstr>QuickLogic at a Glance</vt:lpstr>
      <vt:lpstr>Our Proprietary FPGA Tools 25 Years Ago…</vt:lpstr>
      <vt:lpstr>Our Walled Garden</vt:lpstr>
      <vt:lpstr>Why Do FPGA Vendors Resist?</vt:lpstr>
      <vt:lpstr>Our Community’s Open Source Tools 1 Year Ago</vt:lpstr>
      <vt:lpstr>Our Community’s Open Source Tools Now</vt:lpstr>
      <vt:lpstr>A Glimpse Into the Future – Designing with your Smartphone</vt:lpstr>
      <vt:lpstr>PowerPoint Presentation</vt:lpstr>
      <vt:lpstr>Case Study</vt:lpstr>
      <vt:lpstr>Changing Our Mindset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Title</dc:title>
  <dc:creator>Andrea V</dc:creator>
  <cp:lastModifiedBy>Brian Faith</cp:lastModifiedBy>
  <cp:revision>1491</cp:revision>
  <cp:lastPrinted>2020-06-17T14:06:53Z</cp:lastPrinted>
  <dcterms:created xsi:type="dcterms:W3CDTF">2017-12-22T18:07:42Z</dcterms:created>
  <dcterms:modified xsi:type="dcterms:W3CDTF">2021-03-30T05:56:24Z</dcterms:modified>
</cp:coreProperties>
</file>